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3"/>
  </p:sldMasterIdLst>
  <p:notesMasterIdLst>
    <p:notesMasterId r:id="rId34"/>
  </p:notesMasterIdLst>
  <p:sldIdLst>
    <p:sldId id="296" r:id="rId4"/>
    <p:sldId id="283" r:id="rId5"/>
    <p:sldId id="266" r:id="rId6"/>
    <p:sldId id="259" r:id="rId7"/>
    <p:sldId id="269" r:id="rId8"/>
    <p:sldId id="278" r:id="rId9"/>
    <p:sldId id="280" r:id="rId10"/>
    <p:sldId id="279" r:id="rId11"/>
    <p:sldId id="277" r:id="rId12"/>
    <p:sldId id="272" r:id="rId13"/>
    <p:sldId id="271" r:id="rId14"/>
    <p:sldId id="281" r:id="rId15"/>
    <p:sldId id="270" r:id="rId16"/>
    <p:sldId id="268" r:id="rId17"/>
    <p:sldId id="282" r:id="rId18"/>
    <p:sldId id="295" r:id="rId19"/>
    <p:sldId id="262" r:id="rId20"/>
    <p:sldId id="284" r:id="rId21"/>
    <p:sldId id="286" r:id="rId22"/>
    <p:sldId id="287" r:id="rId23"/>
    <p:sldId id="288" r:id="rId24"/>
    <p:sldId id="289" r:id="rId25"/>
    <p:sldId id="290" r:id="rId26"/>
    <p:sldId id="291" r:id="rId27"/>
    <p:sldId id="294" r:id="rId28"/>
    <p:sldId id="293" r:id="rId29"/>
    <p:sldId id="260" r:id="rId30"/>
    <p:sldId id="258" r:id="rId31"/>
    <p:sldId id="261"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aVF2ssgNcp/mg1D9cXwPhW/W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577AA-8181-48DA-96B2-1ABDB8A6A3FF}" v="94" dt="2024-03-07T05:31:38.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8" Type="http://schemas.openxmlformats.org/officeDocument/2006/relationships/slide" Target="slides/slide5.xml"/><Relationship Id="rId3"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B53E2-EBF1-4F6E-A80B-64CF40F7892D}" type="doc">
      <dgm:prSet loTypeId="urn:microsoft.com/office/officeart/2005/8/layout/vList2" loCatId="list" qsTypeId="urn:microsoft.com/office/officeart/2005/8/quickstyle/simple2" qsCatId="simple" csTypeId="urn:microsoft.com/office/officeart/2005/8/colors/accent2_2" csCatId="accent2" phldr="1"/>
      <dgm:spPr/>
    </dgm:pt>
    <dgm:pt modelId="{2D81333C-26F8-411C-B904-025AA32D9E33}">
      <dgm:prSet phldrT="[Text]"/>
      <dgm:spPr/>
      <dgm:t>
        <a:bodyPr/>
        <a:lstStyle/>
        <a:p>
          <a:pPr>
            <a:buFont typeface="Arial" panose="020B0604020202020204" pitchFamily="34" charset="0"/>
            <a:buChar char="•"/>
          </a:pPr>
          <a:r>
            <a:rPr lang="en-US" dirty="0"/>
            <a:t>HIV AIDS</a:t>
          </a:r>
        </a:p>
      </dgm:t>
    </dgm:pt>
    <dgm:pt modelId="{7C1B4045-78A0-42E9-95C3-B149C138DA63}" type="parTrans" cxnId="{0D4F6E50-530C-43BE-8955-F26C573D98A3}">
      <dgm:prSet/>
      <dgm:spPr/>
      <dgm:t>
        <a:bodyPr/>
        <a:lstStyle/>
        <a:p>
          <a:endParaRPr lang="en-US"/>
        </a:p>
      </dgm:t>
    </dgm:pt>
    <dgm:pt modelId="{380B97E2-2118-48FE-9FCA-CE53547FAE4F}" type="sibTrans" cxnId="{0D4F6E50-530C-43BE-8955-F26C573D98A3}">
      <dgm:prSet/>
      <dgm:spPr/>
      <dgm:t>
        <a:bodyPr/>
        <a:lstStyle/>
        <a:p>
          <a:endParaRPr lang="en-US"/>
        </a:p>
      </dgm:t>
    </dgm:pt>
    <dgm:pt modelId="{56B9BB26-F905-4FF4-A07B-A91D5F073C0B}">
      <dgm:prSet/>
      <dgm:spPr/>
      <dgm:t>
        <a:bodyPr/>
        <a:lstStyle/>
        <a:p>
          <a:r>
            <a:rPr lang="en-US" dirty="0"/>
            <a:t>Adult Mortality</a:t>
          </a:r>
        </a:p>
      </dgm:t>
    </dgm:pt>
    <dgm:pt modelId="{EF656D86-BC41-4BE3-AF0D-B35D846E2288}" type="parTrans" cxnId="{6D3CB02E-81D8-4BC1-967C-89E10126690D}">
      <dgm:prSet/>
      <dgm:spPr/>
      <dgm:t>
        <a:bodyPr/>
        <a:lstStyle/>
        <a:p>
          <a:endParaRPr lang="en-US"/>
        </a:p>
      </dgm:t>
    </dgm:pt>
    <dgm:pt modelId="{0D3D9B9B-8D9D-4D36-8A44-2E443E6A9665}" type="sibTrans" cxnId="{6D3CB02E-81D8-4BC1-967C-89E10126690D}">
      <dgm:prSet/>
      <dgm:spPr/>
      <dgm:t>
        <a:bodyPr/>
        <a:lstStyle/>
        <a:p>
          <a:endParaRPr lang="en-US"/>
        </a:p>
      </dgm:t>
    </dgm:pt>
    <dgm:pt modelId="{6EAD7F6E-DF51-4006-BE0F-6A78A5AF1AF3}">
      <dgm:prSet/>
      <dgm:spPr/>
      <dgm:t>
        <a:bodyPr/>
        <a:lstStyle/>
        <a:p>
          <a:r>
            <a:rPr lang="en-US" dirty="0"/>
            <a:t>Thinness of Children aged 5-9 years</a:t>
          </a:r>
        </a:p>
      </dgm:t>
    </dgm:pt>
    <dgm:pt modelId="{E8C0A1ED-76DD-485E-A6A8-2D603FF2500D}" type="parTrans" cxnId="{C3E17A76-6DCF-41B1-8375-BC679C17DAE4}">
      <dgm:prSet/>
      <dgm:spPr/>
      <dgm:t>
        <a:bodyPr/>
        <a:lstStyle/>
        <a:p>
          <a:endParaRPr lang="en-US"/>
        </a:p>
      </dgm:t>
    </dgm:pt>
    <dgm:pt modelId="{B6A8C0E4-5E3E-4998-B032-578399D57994}" type="sibTrans" cxnId="{C3E17A76-6DCF-41B1-8375-BC679C17DAE4}">
      <dgm:prSet/>
      <dgm:spPr/>
      <dgm:t>
        <a:bodyPr/>
        <a:lstStyle/>
        <a:p>
          <a:endParaRPr lang="en-US"/>
        </a:p>
      </dgm:t>
    </dgm:pt>
    <dgm:pt modelId="{7E1512C7-0D09-4AE6-86E9-01A68D3A1D74}">
      <dgm:prSet/>
      <dgm:spPr/>
      <dgm:t>
        <a:bodyPr/>
        <a:lstStyle/>
        <a:p>
          <a:r>
            <a:rPr lang="en-US" dirty="0"/>
            <a:t>Infant Deaths</a:t>
          </a:r>
        </a:p>
      </dgm:t>
    </dgm:pt>
    <dgm:pt modelId="{2BFE6AB0-8C96-4AB3-AFBC-07A5C1724529}" type="parTrans" cxnId="{8F52793D-1390-4948-AA81-15F356E3F7DF}">
      <dgm:prSet/>
      <dgm:spPr/>
      <dgm:t>
        <a:bodyPr/>
        <a:lstStyle/>
        <a:p>
          <a:endParaRPr lang="en-US"/>
        </a:p>
      </dgm:t>
    </dgm:pt>
    <dgm:pt modelId="{475FA878-D693-4675-8F36-05E99EC656CB}" type="sibTrans" cxnId="{8F52793D-1390-4948-AA81-15F356E3F7DF}">
      <dgm:prSet/>
      <dgm:spPr/>
      <dgm:t>
        <a:bodyPr/>
        <a:lstStyle/>
        <a:p>
          <a:endParaRPr lang="en-US"/>
        </a:p>
      </dgm:t>
    </dgm:pt>
    <dgm:pt modelId="{A5CD0622-58B6-43B4-B6CF-764BA4203AF4}">
      <dgm:prSet/>
      <dgm:spPr/>
      <dgm:t>
        <a:bodyPr/>
        <a:lstStyle/>
        <a:p>
          <a:r>
            <a:rPr lang="en-US" dirty="0"/>
            <a:t>Status of the country -- Developed vs Developing</a:t>
          </a:r>
        </a:p>
      </dgm:t>
    </dgm:pt>
    <dgm:pt modelId="{B2F32290-58AF-46C2-ABB9-FB8122A10FF4}" type="parTrans" cxnId="{D88E89E0-0157-4CDE-A2F4-1A77EFAE71AD}">
      <dgm:prSet/>
      <dgm:spPr/>
      <dgm:t>
        <a:bodyPr/>
        <a:lstStyle/>
        <a:p>
          <a:endParaRPr lang="en-US"/>
        </a:p>
      </dgm:t>
    </dgm:pt>
    <dgm:pt modelId="{1830A759-7A28-45F8-8676-D7F69DAC0ED0}" type="sibTrans" cxnId="{D88E89E0-0157-4CDE-A2F4-1A77EFAE71AD}">
      <dgm:prSet/>
      <dgm:spPr/>
      <dgm:t>
        <a:bodyPr/>
        <a:lstStyle/>
        <a:p>
          <a:endParaRPr lang="en-US"/>
        </a:p>
      </dgm:t>
    </dgm:pt>
    <dgm:pt modelId="{3518E4F5-CB7F-4AFF-8056-F5570B255BC1}">
      <dgm:prSet/>
      <dgm:spPr/>
      <dgm:t>
        <a:bodyPr/>
        <a:lstStyle/>
        <a:p>
          <a:r>
            <a:rPr lang="en-US" dirty="0"/>
            <a:t>Hepatitis B</a:t>
          </a:r>
        </a:p>
      </dgm:t>
    </dgm:pt>
    <dgm:pt modelId="{6863723A-02B5-4681-AD49-452C88647268}" type="parTrans" cxnId="{8ED4E323-6819-459F-901A-2E6BE9CFFA1A}">
      <dgm:prSet/>
      <dgm:spPr/>
      <dgm:t>
        <a:bodyPr/>
        <a:lstStyle/>
        <a:p>
          <a:endParaRPr lang="en-US"/>
        </a:p>
      </dgm:t>
    </dgm:pt>
    <dgm:pt modelId="{A1B3F499-73BC-4864-A4D3-84AE85E16E19}" type="sibTrans" cxnId="{8ED4E323-6819-459F-901A-2E6BE9CFFA1A}">
      <dgm:prSet/>
      <dgm:spPr/>
      <dgm:t>
        <a:bodyPr/>
        <a:lstStyle/>
        <a:p>
          <a:endParaRPr lang="en-US"/>
        </a:p>
      </dgm:t>
    </dgm:pt>
    <dgm:pt modelId="{85357952-4D5E-4C9B-84A1-D13B5ED4B35B}">
      <dgm:prSet/>
      <dgm:spPr/>
      <dgm:t>
        <a:bodyPr/>
        <a:lstStyle/>
        <a:p>
          <a:r>
            <a:rPr lang="en-US" dirty="0"/>
            <a:t>Alcoholism</a:t>
          </a:r>
        </a:p>
      </dgm:t>
    </dgm:pt>
    <dgm:pt modelId="{7DC9CF80-6F0A-49DB-8BA8-5305894D8BFE}" type="parTrans" cxnId="{069B69A4-0939-4A15-9E65-5A2B32CE65DF}">
      <dgm:prSet/>
      <dgm:spPr/>
      <dgm:t>
        <a:bodyPr/>
        <a:lstStyle/>
        <a:p>
          <a:endParaRPr lang="en-US"/>
        </a:p>
      </dgm:t>
    </dgm:pt>
    <dgm:pt modelId="{17CA367F-0BF8-42F4-BBCF-0A8734652E8E}" type="sibTrans" cxnId="{069B69A4-0939-4A15-9E65-5A2B32CE65DF}">
      <dgm:prSet/>
      <dgm:spPr/>
      <dgm:t>
        <a:bodyPr/>
        <a:lstStyle/>
        <a:p>
          <a:endParaRPr lang="en-US"/>
        </a:p>
      </dgm:t>
    </dgm:pt>
    <dgm:pt modelId="{601D6884-2FA7-4BEB-BD8D-F9A2E6E2DDCA}">
      <dgm:prSet/>
      <dgm:spPr/>
      <dgm:t>
        <a:bodyPr/>
        <a:lstStyle/>
        <a:p>
          <a:r>
            <a:rPr lang="en-US" dirty="0"/>
            <a:t>Under 5 deaths</a:t>
          </a:r>
        </a:p>
      </dgm:t>
    </dgm:pt>
    <dgm:pt modelId="{08799EB7-BC3C-4049-A854-AB8FDC372BA8}" type="parTrans" cxnId="{A29E353C-9F55-4C9D-8733-219160DBB553}">
      <dgm:prSet/>
      <dgm:spPr/>
      <dgm:t>
        <a:bodyPr/>
        <a:lstStyle/>
        <a:p>
          <a:endParaRPr lang="en-US"/>
        </a:p>
      </dgm:t>
    </dgm:pt>
    <dgm:pt modelId="{FFF07984-4FCB-42C1-8C19-221AD39580D5}" type="sibTrans" cxnId="{A29E353C-9F55-4C9D-8733-219160DBB553}">
      <dgm:prSet/>
      <dgm:spPr/>
      <dgm:t>
        <a:bodyPr/>
        <a:lstStyle/>
        <a:p>
          <a:endParaRPr lang="en-US"/>
        </a:p>
      </dgm:t>
    </dgm:pt>
    <dgm:pt modelId="{777A80BC-7106-4142-BA09-30EBDADC0BFA}" type="pres">
      <dgm:prSet presAssocID="{56BB53E2-EBF1-4F6E-A80B-64CF40F7892D}" presName="linear" presStyleCnt="0">
        <dgm:presLayoutVars>
          <dgm:animLvl val="lvl"/>
          <dgm:resizeHandles val="exact"/>
        </dgm:presLayoutVars>
      </dgm:prSet>
      <dgm:spPr/>
    </dgm:pt>
    <dgm:pt modelId="{819554BC-A95A-4614-A746-B4ED94321995}" type="pres">
      <dgm:prSet presAssocID="{2D81333C-26F8-411C-B904-025AA32D9E33}" presName="parentText" presStyleLbl="node1" presStyleIdx="0" presStyleCnt="8">
        <dgm:presLayoutVars>
          <dgm:chMax val="0"/>
          <dgm:bulletEnabled val="1"/>
        </dgm:presLayoutVars>
      </dgm:prSet>
      <dgm:spPr/>
    </dgm:pt>
    <dgm:pt modelId="{9D5A216C-72C5-4DF8-8682-1CC13899F89B}" type="pres">
      <dgm:prSet presAssocID="{380B97E2-2118-48FE-9FCA-CE53547FAE4F}" presName="spacer" presStyleCnt="0"/>
      <dgm:spPr/>
    </dgm:pt>
    <dgm:pt modelId="{DDC0C67F-30EA-445B-B27E-ED7C6B0DBE01}" type="pres">
      <dgm:prSet presAssocID="{56B9BB26-F905-4FF4-A07B-A91D5F073C0B}" presName="parentText" presStyleLbl="node1" presStyleIdx="1" presStyleCnt="8">
        <dgm:presLayoutVars>
          <dgm:chMax val="0"/>
          <dgm:bulletEnabled val="1"/>
        </dgm:presLayoutVars>
      </dgm:prSet>
      <dgm:spPr/>
    </dgm:pt>
    <dgm:pt modelId="{49D7A781-0D64-40C0-8BC7-5416C18E59AB}" type="pres">
      <dgm:prSet presAssocID="{0D3D9B9B-8D9D-4D36-8A44-2E443E6A9665}" presName="spacer" presStyleCnt="0"/>
      <dgm:spPr/>
    </dgm:pt>
    <dgm:pt modelId="{9E4B1667-7710-4495-9285-B461910FF5EC}" type="pres">
      <dgm:prSet presAssocID="{6EAD7F6E-DF51-4006-BE0F-6A78A5AF1AF3}" presName="parentText" presStyleLbl="node1" presStyleIdx="2" presStyleCnt="8">
        <dgm:presLayoutVars>
          <dgm:chMax val="0"/>
          <dgm:bulletEnabled val="1"/>
        </dgm:presLayoutVars>
      </dgm:prSet>
      <dgm:spPr/>
    </dgm:pt>
    <dgm:pt modelId="{EB051C37-EFC9-4113-A2DB-90BF5C5ECD42}" type="pres">
      <dgm:prSet presAssocID="{B6A8C0E4-5E3E-4998-B032-578399D57994}" presName="spacer" presStyleCnt="0"/>
      <dgm:spPr/>
    </dgm:pt>
    <dgm:pt modelId="{9C4EBCF9-EDA1-4465-AF9F-C7F70F96BE8C}" type="pres">
      <dgm:prSet presAssocID="{7E1512C7-0D09-4AE6-86E9-01A68D3A1D74}" presName="parentText" presStyleLbl="node1" presStyleIdx="3" presStyleCnt="8">
        <dgm:presLayoutVars>
          <dgm:chMax val="0"/>
          <dgm:bulletEnabled val="1"/>
        </dgm:presLayoutVars>
      </dgm:prSet>
      <dgm:spPr/>
    </dgm:pt>
    <dgm:pt modelId="{A67EDA00-96AC-4DE3-850D-4D96BC008A8D}" type="pres">
      <dgm:prSet presAssocID="{475FA878-D693-4675-8F36-05E99EC656CB}" presName="spacer" presStyleCnt="0"/>
      <dgm:spPr/>
    </dgm:pt>
    <dgm:pt modelId="{B2E7C812-8D0C-44FC-855D-9813865A9783}" type="pres">
      <dgm:prSet presAssocID="{A5CD0622-58B6-43B4-B6CF-764BA4203AF4}" presName="parentText" presStyleLbl="node1" presStyleIdx="4" presStyleCnt="8">
        <dgm:presLayoutVars>
          <dgm:chMax val="0"/>
          <dgm:bulletEnabled val="1"/>
        </dgm:presLayoutVars>
      </dgm:prSet>
      <dgm:spPr/>
    </dgm:pt>
    <dgm:pt modelId="{D8861FE3-81B6-42FB-B991-207AA16E72FB}" type="pres">
      <dgm:prSet presAssocID="{1830A759-7A28-45F8-8676-D7F69DAC0ED0}" presName="spacer" presStyleCnt="0"/>
      <dgm:spPr/>
    </dgm:pt>
    <dgm:pt modelId="{30B23778-2422-4346-A586-88ECD9BD2244}" type="pres">
      <dgm:prSet presAssocID="{3518E4F5-CB7F-4AFF-8056-F5570B255BC1}" presName="parentText" presStyleLbl="node1" presStyleIdx="5" presStyleCnt="8">
        <dgm:presLayoutVars>
          <dgm:chMax val="0"/>
          <dgm:bulletEnabled val="1"/>
        </dgm:presLayoutVars>
      </dgm:prSet>
      <dgm:spPr/>
    </dgm:pt>
    <dgm:pt modelId="{8A2167C0-87D4-42F7-B9D3-F26A0F982787}" type="pres">
      <dgm:prSet presAssocID="{A1B3F499-73BC-4864-A4D3-84AE85E16E19}" presName="spacer" presStyleCnt="0"/>
      <dgm:spPr/>
    </dgm:pt>
    <dgm:pt modelId="{857E4417-4072-4ECF-A989-11B846AA0FB0}" type="pres">
      <dgm:prSet presAssocID="{85357952-4D5E-4C9B-84A1-D13B5ED4B35B}" presName="parentText" presStyleLbl="node1" presStyleIdx="6" presStyleCnt="8">
        <dgm:presLayoutVars>
          <dgm:chMax val="0"/>
          <dgm:bulletEnabled val="1"/>
        </dgm:presLayoutVars>
      </dgm:prSet>
      <dgm:spPr/>
    </dgm:pt>
    <dgm:pt modelId="{573AF01E-8C10-4324-9962-76110AF47160}" type="pres">
      <dgm:prSet presAssocID="{17CA367F-0BF8-42F4-BBCF-0A8734652E8E}" presName="spacer" presStyleCnt="0"/>
      <dgm:spPr/>
    </dgm:pt>
    <dgm:pt modelId="{E4DD167F-47CD-42F3-B57A-4C4F161E6BF9}" type="pres">
      <dgm:prSet presAssocID="{601D6884-2FA7-4BEB-BD8D-F9A2E6E2DDCA}" presName="parentText" presStyleLbl="node1" presStyleIdx="7" presStyleCnt="8">
        <dgm:presLayoutVars>
          <dgm:chMax val="0"/>
          <dgm:bulletEnabled val="1"/>
        </dgm:presLayoutVars>
      </dgm:prSet>
      <dgm:spPr/>
    </dgm:pt>
  </dgm:ptLst>
  <dgm:cxnLst>
    <dgm:cxn modelId="{C7E75A0A-8ECE-48BF-9574-AE1C2802D797}" type="presOf" srcId="{85357952-4D5E-4C9B-84A1-D13B5ED4B35B}" destId="{857E4417-4072-4ECF-A989-11B846AA0FB0}" srcOrd="0" destOrd="0" presId="urn:microsoft.com/office/officeart/2005/8/layout/vList2"/>
    <dgm:cxn modelId="{8ED4E323-6819-459F-901A-2E6BE9CFFA1A}" srcId="{56BB53E2-EBF1-4F6E-A80B-64CF40F7892D}" destId="{3518E4F5-CB7F-4AFF-8056-F5570B255BC1}" srcOrd="5" destOrd="0" parTransId="{6863723A-02B5-4681-AD49-452C88647268}" sibTransId="{A1B3F499-73BC-4864-A4D3-84AE85E16E19}"/>
    <dgm:cxn modelId="{8F2EDF2C-C4F1-42FE-976C-43D7A2A80D7A}" type="presOf" srcId="{2D81333C-26F8-411C-B904-025AA32D9E33}" destId="{819554BC-A95A-4614-A746-B4ED94321995}" srcOrd="0" destOrd="0" presId="urn:microsoft.com/office/officeart/2005/8/layout/vList2"/>
    <dgm:cxn modelId="{6D3CB02E-81D8-4BC1-967C-89E10126690D}" srcId="{56BB53E2-EBF1-4F6E-A80B-64CF40F7892D}" destId="{56B9BB26-F905-4FF4-A07B-A91D5F073C0B}" srcOrd="1" destOrd="0" parTransId="{EF656D86-BC41-4BE3-AF0D-B35D846E2288}" sibTransId="{0D3D9B9B-8D9D-4D36-8A44-2E443E6A9665}"/>
    <dgm:cxn modelId="{A29E353C-9F55-4C9D-8733-219160DBB553}" srcId="{56BB53E2-EBF1-4F6E-A80B-64CF40F7892D}" destId="{601D6884-2FA7-4BEB-BD8D-F9A2E6E2DDCA}" srcOrd="7" destOrd="0" parTransId="{08799EB7-BC3C-4049-A854-AB8FDC372BA8}" sibTransId="{FFF07984-4FCB-42C1-8C19-221AD39580D5}"/>
    <dgm:cxn modelId="{8F52793D-1390-4948-AA81-15F356E3F7DF}" srcId="{56BB53E2-EBF1-4F6E-A80B-64CF40F7892D}" destId="{7E1512C7-0D09-4AE6-86E9-01A68D3A1D74}" srcOrd="3" destOrd="0" parTransId="{2BFE6AB0-8C96-4AB3-AFBC-07A5C1724529}" sibTransId="{475FA878-D693-4675-8F36-05E99EC656CB}"/>
    <dgm:cxn modelId="{30E79468-03B1-4019-BB28-455BDDA22B69}" type="presOf" srcId="{6EAD7F6E-DF51-4006-BE0F-6A78A5AF1AF3}" destId="{9E4B1667-7710-4495-9285-B461910FF5EC}" srcOrd="0" destOrd="0" presId="urn:microsoft.com/office/officeart/2005/8/layout/vList2"/>
    <dgm:cxn modelId="{0D4F6E50-530C-43BE-8955-F26C573D98A3}" srcId="{56BB53E2-EBF1-4F6E-A80B-64CF40F7892D}" destId="{2D81333C-26F8-411C-B904-025AA32D9E33}" srcOrd="0" destOrd="0" parTransId="{7C1B4045-78A0-42E9-95C3-B149C138DA63}" sibTransId="{380B97E2-2118-48FE-9FCA-CE53547FAE4F}"/>
    <dgm:cxn modelId="{C3E17A76-6DCF-41B1-8375-BC679C17DAE4}" srcId="{56BB53E2-EBF1-4F6E-A80B-64CF40F7892D}" destId="{6EAD7F6E-DF51-4006-BE0F-6A78A5AF1AF3}" srcOrd="2" destOrd="0" parTransId="{E8C0A1ED-76DD-485E-A6A8-2D603FF2500D}" sibTransId="{B6A8C0E4-5E3E-4998-B032-578399D57994}"/>
    <dgm:cxn modelId="{069B69A4-0939-4A15-9E65-5A2B32CE65DF}" srcId="{56BB53E2-EBF1-4F6E-A80B-64CF40F7892D}" destId="{85357952-4D5E-4C9B-84A1-D13B5ED4B35B}" srcOrd="6" destOrd="0" parTransId="{7DC9CF80-6F0A-49DB-8BA8-5305894D8BFE}" sibTransId="{17CA367F-0BF8-42F4-BBCF-0A8734652E8E}"/>
    <dgm:cxn modelId="{D7F4F7AF-0D3C-4ECB-A207-858D0DA44820}" type="presOf" srcId="{601D6884-2FA7-4BEB-BD8D-F9A2E6E2DDCA}" destId="{E4DD167F-47CD-42F3-B57A-4C4F161E6BF9}" srcOrd="0" destOrd="0" presId="urn:microsoft.com/office/officeart/2005/8/layout/vList2"/>
    <dgm:cxn modelId="{86D3D1C7-B020-410B-B7ED-2382BDD9337C}" type="presOf" srcId="{3518E4F5-CB7F-4AFF-8056-F5570B255BC1}" destId="{30B23778-2422-4346-A586-88ECD9BD2244}" srcOrd="0" destOrd="0" presId="urn:microsoft.com/office/officeart/2005/8/layout/vList2"/>
    <dgm:cxn modelId="{D88E89E0-0157-4CDE-A2F4-1A77EFAE71AD}" srcId="{56BB53E2-EBF1-4F6E-A80B-64CF40F7892D}" destId="{A5CD0622-58B6-43B4-B6CF-764BA4203AF4}" srcOrd="4" destOrd="0" parTransId="{B2F32290-58AF-46C2-ABB9-FB8122A10FF4}" sibTransId="{1830A759-7A28-45F8-8676-D7F69DAC0ED0}"/>
    <dgm:cxn modelId="{FE460AE1-A329-4605-8B5E-4EE74BE10911}" type="presOf" srcId="{56B9BB26-F905-4FF4-A07B-A91D5F073C0B}" destId="{DDC0C67F-30EA-445B-B27E-ED7C6B0DBE01}" srcOrd="0" destOrd="0" presId="urn:microsoft.com/office/officeart/2005/8/layout/vList2"/>
    <dgm:cxn modelId="{F1EDB2E1-41A0-48DD-AC33-D38AC8952243}" type="presOf" srcId="{7E1512C7-0D09-4AE6-86E9-01A68D3A1D74}" destId="{9C4EBCF9-EDA1-4465-AF9F-C7F70F96BE8C}" srcOrd="0" destOrd="0" presId="urn:microsoft.com/office/officeart/2005/8/layout/vList2"/>
    <dgm:cxn modelId="{778741EE-A0A0-409F-97F5-A1072029EBAE}" type="presOf" srcId="{A5CD0622-58B6-43B4-B6CF-764BA4203AF4}" destId="{B2E7C812-8D0C-44FC-855D-9813865A9783}" srcOrd="0" destOrd="0" presId="urn:microsoft.com/office/officeart/2005/8/layout/vList2"/>
    <dgm:cxn modelId="{7DC1F9F4-D497-4DC1-ABCA-7CBAF16D8C60}" type="presOf" srcId="{56BB53E2-EBF1-4F6E-A80B-64CF40F7892D}" destId="{777A80BC-7106-4142-BA09-30EBDADC0BFA}" srcOrd="0" destOrd="0" presId="urn:microsoft.com/office/officeart/2005/8/layout/vList2"/>
    <dgm:cxn modelId="{32B7EE8B-F7BA-487F-A0F5-89E2FA4E785E}" type="presParOf" srcId="{777A80BC-7106-4142-BA09-30EBDADC0BFA}" destId="{819554BC-A95A-4614-A746-B4ED94321995}" srcOrd="0" destOrd="0" presId="urn:microsoft.com/office/officeart/2005/8/layout/vList2"/>
    <dgm:cxn modelId="{8727BBAC-B3D4-406E-926F-D5A11E71DBED}" type="presParOf" srcId="{777A80BC-7106-4142-BA09-30EBDADC0BFA}" destId="{9D5A216C-72C5-4DF8-8682-1CC13899F89B}" srcOrd="1" destOrd="0" presId="urn:microsoft.com/office/officeart/2005/8/layout/vList2"/>
    <dgm:cxn modelId="{6C4872CE-1A74-46B4-BCE6-A3F7A3E3AF13}" type="presParOf" srcId="{777A80BC-7106-4142-BA09-30EBDADC0BFA}" destId="{DDC0C67F-30EA-445B-B27E-ED7C6B0DBE01}" srcOrd="2" destOrd="0" presId="urn:microsoft.com/office/officeart/2005/8/layout/vList2"/>
    <dgm:cxn modelId="{311DA926-A62C-4874-A566-411CF49E4AE1}" type="presParOf" srcId="{777A80BC-7106-4142-BA09-30EBDADC0BFA}" destId="{49D7A781-0D64-40C0-8BC7-5416C18E59AB}" srcOrd="3" destOrd="0" presId="urn:microsoft.com/office/officeart/2005/8/layout/vList2"/>
    <dgm:cxn modelId="{80E44AF5-95BE-4723-8F43-3C9A0677AF99}" type="presParOf" srcId="{777A80BC-7106-4142-BA09-30EBDADC0BFA}" destId="{9E4B1667-7710-4495-9285-B461910FF5EC}" srcOrd="4" destOrd="0" presId="urn:microsoft.com/office/officeart/2005/8/layout/vList2"/>
    <dgm:cxn modelId="{F8E593FB-C3DD-494A-92A8-91874E761196}" type="presParOf" srcId="{777A80BC-7106-4142-BA09-30EBDADC0BFA}" destId="{EB051C37-EFC9-4113-A2DB-90BF5C5ECD42}" srcOrd="5" destOrd="0" presId="urn:microsoft.com/office/officeart/2005/8/layout/vList2"/>
    <dgm:cxn modelId="{D82D9011-9A2C-4669-A574-93F5609F14A3}" type="presParOf" srcId="{777A80BC-7106-4142-BA09-30EBDADC0BFA}" destId="{9C4EBCF9-EDA1-4465-AF9F-C7F70F96BE8C}" srcOrd="6" destOrd="0" presId="urn:microsoft.com/office/officeart/2005/8/layout/vList2"/>
    <dgm:cxn modelId="{5A93E409-1CA4-4069-9CD6-2E8D32FB9219}" type="presParOf" srcId="{777A80BC-7106-4142-BA09-30EBDADC0BFA}" destId="{A67EDA00-96AC-4DE3-850D-4D96BC008A8D}" srcOrd="7" destOrd="0" presId="urn:microsoft.com/office/officeart/2005/8/layout/vList2"/>
    <dgm:cxn modelId="{4B2515C4-6C3B-4B6F-954D-D339007DCA9F}" type="presParOf" srcId="{777A80BC-7106-4142-BA09-30EBDADC0BFA}" destId="{B2E7C812-8D0C-44FC-855D-9813865A9783}" srcOrd="8" destOrd="0" presId="urn:microsoft.com/office/officeart/2005/8/layout/vList2"/>
    <dgm:cxn modelId="{4E1429D3-6DA1-4F7A-A247-4BE998644B23}" type="presParOf" srcId="{777A80BC-7106-4142-BA09-30EBDADC0BFA}" destId="{D8861FE3-81B6-42FB-B991-207AA16E72FB}" srcOrd="9" destOrd="0" presId="urn:microsoft.com/office/officeart/2005/8/layout/vList2"/>
    <dgm:cxn modelId="{7BDF6881-D098-4A94-9C17-8DF61574FB10}" type="presParOf" srcId="{777A80BC-7106-4142-BA09-30EBDADC0BFA}" destId="{30B23778-2422-4346-A586-88ECD9BD2244}" srcOrd="10" destOrd="0" presId="urn:microsoft.com/office/officeart/2005/8/layout/vList2"/>
    <dgm:cxn modelId="{6DEC7005-22AC-4F01-9B97-E637739C6A66}" type="presParOf" srcId="{777A80BC-7106-4142-BA09-30EBDADC0BFA}" destId="{8A2167C0-87D4-42F7-B9D3-F26A0F982787}" srcOrd="11" destOrd="0" presId="urn:microsoft.com/office/officeart/2005/8/layout/vList2"/>
    <dgm:cxn modelId="{3D12BD37-5514-4D92-9C55-A3B34E6269A4}" type="presParOf" srcId="{777A80BC-7106-4142-BA09-30EBDADC0BFA}" destId="{857E4417-4072-4ECF-A989-11B846AA0FB0}" srcOrd="12" destOrd="0" presId="urn:microsoft.com/office/officeart/2005/8/layout/vList2"/>
    <dgm:cxn modelId="{0E351F7B-6F78-4EBC-9C1F-CFC2FC66B515}" type="presParOf" srcId="{777A80BC-7106-4142-BA09-30EBDADC0BFA}" destId="{573AF01E-8C10-4324-9962-76110AF47160}" srcOrd="13" destOrd="0" presId="urn:microsoft.com/office/officeart/2005/8/layout/vList2"/>
    <dgm:cxn modelId="{7B149DC6-431E-4552-9C3D-D1478F233F59}" type="presParOf" srcId="{777A80BC-7106-4142-BA09-30EBDADC0BFA}" destId="{E4DD167F-47CD-42F3-B57A-4C4F161E6BF9}"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54BC-A95A-4614-A746-B4ED94321995}">
      <dsp:nvSpPr>
        <dsp:cNvPr id="0" name=""/>
        <dsp:cNvSpPr/>
      </dsp:nvSpPr>
      <dsp:spPr>
        <a:xfrm>
          <a:off x="0" y="340305"/>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dirty="0"/>
            <a:t>HIV AIDS</a:t>
          </a:r>
        </a:p>
      </dsp:txBody>
      <dsp:txXfrm>
        <a:off x="22246" y="362551"/>
        <a:ext cx="5024006" cy="411223"/>
      </dsp:txXfrm>
    </dsp:sp>
    <dsp:sp modelId="{DDC0C67F-30EA-445B-B27E-ED7C6B0DBE01}">
      <dsp:nvSpPr>
        <dsp:cNvPr id="0" name=""/>
        <dsp:cNvSpPr/>
      </dsp:nvSpPr>
      <dsp:spPr>
        <a:xfrm>
          <a:off x="0" y="850740"/>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Adult Mortality</a:t>
          </a:r>
        </a:p>
      </dsp:txBody>
      <dsp:txXfrm>
        <a:off x="22246" y="872986"/>
        <a:ext cx="5024006" cy="411223"/>
      </dsp:txXfrm>
    </dsp:sp>
    <dsp:sp modelId="{9E4B1667-7710-4495-9285-B461910FF5EC}">
      <dsp:nvSpPr>
        <dsp:cNvPr id="0" name=""/>
        <dsp:cNvSpPr/>
      </dsp:nvSpPr>
      <dsp:spPr>
        <a:xfrm>
          <a:off x="0" y="1361175"/>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Thinness of Children aged 5-9 years</a:t>
          </a:r>
        </a:p>
      </dsp:txBody>
      <dsp:txXfrm>
        <a:off x="22246" y="1383421"/>
        <a:ext cx="5024006" cy="411223"/>
      </dsp:txXfrm>
    </dsp:sp>
    <dsp:sp modelId="{9C4EBCF9-EDA1-4465-AF9F-C7F70F96BE8C}">
      <dsp:nvSpPr>
        <dsp:cNvPr id="0" name=""/>
        <dsp:cNvSpPr/>
      </dsp:nvSpPr>
      <dsp:spPr>
        <a:xfrm>
          <a:off x="0" y="1871610"/>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Infant Deaths</a:t>
          </a:r>
        </a:p>
      </dsp:txBody>
      <dsp:txXfrm>
        <a:off x="22246" y="1893856"/>
        <a:ext cx="5024006" cy="411223"/>
      </dsp:txXfrm>
    </dsp:sp>
    <dsp:sp modelId="{B2E7C812-8D0C-44FC-855D-9813865A9783}">
      <dsp:nvSpPr>
        <dsp:cNvPr id="0" name=""/>
        <dsp:cNvSpPr/>
      </dsp:nvSpPr>
      <dsp:spPr>
        <a:xfrm>
          <a:off x="0" y="2382045"/>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Status of the country -- Developed vs Developing</a:t>
          </a:r>
        </a:p>
      </dsp:txBody>
      <dsp:txXfrm>
        <a:off x="22246" y="2404291"/>
        <a:ext cx="5024006" cy="411223"/>
      </dsp:txXfrm>
    </dsp:sp>
    <dsp:sp modelId="{30B23778-2422-4346-A586-88ECD9BD2244}">
      <dsp:nvSpPr>
        <dsp:cNvPr id="0" name=""/>
        <dsp:cNvSpPr/>
      </dsp:nvSpPr>
      <dsp:spPr>
        <a:xfrm>
          <a:off x="0" y="2892480"/>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Hepatitis B</a:t>
          </a:r>
        </a:p>
      </dsp:txBody>
      <dsp:txXfrm>
        <a:off x="22246" y="2914726"/>
        <a:ext cx="5024006" cy="411223"/>
      </dsp:txXfrm>
    </dsp:sp>
    <dsp:sp modelId="{857E4417-4072-4ECF-A989-11B846AA0FB0}">
      <dsp:nvSpPr>
        <dsp:cNvPr id="0" name=""/>
        <dsp:cNvSpPr/>
      </dsp:nvSpPr>
      <dsp:spPr>
        <a:xfrm>
          <a:off x="0" y="3402915"/>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Alcoholism</a:t>
          </a:r>
        </a:p>
      </dsp:txBody>
      <dsp:txXfrm>
        <a:off x="22246" y="3425161"/>
        <a:ext cx="5024006" cy="411223"/>
      </dsp:txXfrm>
    </dsp:sp>
    <dsp:sp modelId="{E4DD167F-47CD-42F3-B57A-4C4F161E6BF9}">
      <dsp:nvSpPr>
        <dsp:cNvPr id="0" name=""/>
        <dsp:cNvSpPr/>
      </dsp:nvSpPr>
      <dsp:spPr>
        <a:xfrm>
          <a:off x="0" y="3913350"/>
          <a:ext cx="5068498"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Under 5 deaths</a:t>
          </a:r>
        </a:p>
      </dsp:txBody>
      <dsp:txXfrm>
        <a:off x="22246" y="3935596"/>
        <a:ext cx="5024006"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F133F8F9-10F7-0A3F-5991-493934627081}"/>
            </a:ext>
          </a:extLst>
        </p:cNvPr>
        <p:cNvGrpSpPr/>
        <p:nvPr/>
      </p:nvGrpSpPr>
      <p:grpSpPr>
        <a:xfrm>
          <a:off x="0" y="0"/>
          <a:ext cx="0" cy="0"/>
          <a:chOff x="0" y="0"/>
          <a:chExt cx="0" cy="0"/>
        </a:xfrm>
      </p:grpSpPr>
      <p:sp>
        <p:nvSpPr>
          <p:cNvPr id="421" name="Google Shape;421;p14:notes">
            <a:extLst>
              <a:ext uri="{FF2B5EF4-FFF2-40B4-BE49-F238E27FC236}">
                <a16:creationId xmlns:a16="http://schemas.microsoft.com/office/drawing/2014/main" id="{9BC73D60-16E3-29E5-2836-1510541EA2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22" name="Google Shape;422;p14:notes">
            <a:extLst>
              <a:ext uri="{FF2B5EF4-FFF2-40B4-BE49-F238E27FC236}">
                <a16:creationId xmlns:a16="http://schemas.microsoft.com/office/drawing/2014/main" id="{DBC260B0-FA60-B3E2-199F-E8C9E4FB3D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5955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20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6091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449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p:cSld name="Cov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629411" y="131037"/>
            <a:ext cx="5466589" cy="22499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18FDE"/>
              </a:buClr>
              <a:buSzPts val="6600"/>
              <a:buFont typeface="Calibri"/>
              <a:buNone/>
              <a:defRPr sz="6600">
                <a:solidFill>
                  <a:srgbClr val="418F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629413" y="2473110"/>
            <a:ext cx="4463288" cy="95589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595959"/>
              </a:buClr>
              <a:buSzPts val="2800"/>
              <a:buNone/>
              <a:defRPr sz="2800">
                <a:solidFill>
                  <a:srgbClr val="59595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Calibri"/>
                <a:ea typeface="Calibri"/>
                <a:cs typeface="Calibri"/>
                <a:sym typeface="Calibri"/>
              </a:defRPr>
            </a:lvl1pPr>
            <a:lvl2pPr marL="0" lvl="1" indent="0" algn="r">
              <a:spcBef>
                <a:spcPts val="0"/>
              </a:spcBef>
              <a:buNone/>
              <a:defRPr sz="1200" b="0" i="0" u="none" strike="noStrike" cap="none">
                <a:solidFill>
                  <a:schemeClr val="lt2"/>
                </a:solidFill>
                <a:latin typeface="Calibri"/>
                <a:ea typeface="Calibri"/>
                <a:cs typeface="Calibri"/>
                <a:sym typeface="Calibri"/>
              </a:defRPr>
            </a:lvl2pPr>
            <a:lvl3pPr marL="0" lvl="2" indent="0" algn="r">
              <a:spcBef>
                <a:spcPts val="0"/>
              </a:spcBef>
              <a:buNone/>
              <a:defRPr sz="1200" b="0" i="0" u="none" strike="noStrike" cap="none">
                <a:solidFill>
                  <a:schemeClr val="lt2"/>
                </a:solidFill>
                <a:latin typeface="Calibri"/>
                <a:ea typeface="Calibri"/>
                <a:cs typeface="Calibri"/>
                <a:sym typeface="Calibri"/>
              </a:defRPr>
            </a:lvl3pPr>
            <a:lvl4pPr marL="0" lvl="3" indent="0" algn="r">
              <a:spcBef>
                <a:spcPts val="0"/>
              </a:spcBef>
              <a:buNone/>
              <a:defRPr sz="1200" b="0" i="0" u="none" strike="noStrike" cap="none">
                <a:solidFill>
                  <a:schemeClr val="lt2"/>
                </a:solidFill>
                <a:latin typeface="Calibri"/>
                <a:ea typeface="Calibri"/>
                <a:cs typeface="Calibri"/>
                <a:sym typeface="Calibri"/>
              </a:defRPr>
            </a:lvl4pPr>
            <a:lvl5pPr marL="0" lvl="4" indent="0" algn="r">
              <a:spcBef>
                <a:spcPts val="0"/>
              </a:spcBef>
              <a:buNone/>
              <a:defRPr sz="1200" b="0" i="0" u="none" strike="noStrike" cap="none">
                <a:solidFill>
                  <a:schemeClr val="lt2"/>
                </a:solidFill>
                <a:latin typeface="Calibri"/>
                <a:ea typeface="Calibri"/>
                <a:cs typeface="Calibri"/>
                <a:sym typeface="Calibri"/>
              </a:defRPr>
            </a:lvl5pPr>
            <a:lvl6pPr marL="0" lvl="5" indent="0" algn="r">
              <a:spcBef>
                <a:spcPts val="0"/>
              </a:spcBef>
              <a:buNone/>
              <a:defRPr sz="1200" b="0" i="0" u="none" strike="noStrike" cap="none">
                <a:solidFill>
                  <a:schemeClr val="lt2"/>
                </a:solidFill>
                <a:latin typeface="Calibri"/>
                <a:ea typeface="Calibri"/>
                <a:cs typeface="Calibri"/>
                <a:sym typeface="Calibri"/>
              </a:defRPr>
            </a:lvl6pPr>
            <a:lvl7pPr marL="0" lvl="6" indent="0" algn="r">
              <a:spcBef>
                <a:spcPts val="0"/>
              </a:spcBef>
              <a:buNone/>
              <a:defRPr sz="1200" b="0" i="0" u="none" strike="noStrike" cap="none">
                <a:solidFill>
                  <a:schemeClr val="lt2"/>
                </a:solidFill>
                <a:latin typeface="Calibri"/>
                <a:ea typeface="Calibri"/>
                <a:cs typeface="Calibri"/>
                <a:sym typeface="Calibri"/>
              </a:defRPr>
            </a:lvl7pPr>
            <a:lvl8pPr marL="0" lvl="7" indent="0" algn="r">
              <a:spcBef>
                <a:spcPts val="0"/>
              </a:spcBef>
              <a:buNone/>
              <a:defRPr sz="1200" b="0" i="0" u="none" strike="noStrike" cap="none">
                <a:solidFill>
                  <a:schemeClr val="lt2"/>
                </a:solidFill>
                <a:latin typeface="Calibri"/>
                <a:ea typeface="Calibri"/>
                <a:cs typeface="Calibri"/>
                <a:sym typeface="Calibri"/>
              </a:defRPr>
            </a:lvl8pPr>
            <a:lvl9pPr marL="0" lvl="8" indent="0" algn="r">
              <a:spcBef>
                <a:spcPts val="0"/>
              </a:spcBef>
              <a:buNone/>
              <a:defRPr sz="1200" b="0" i="0" u="none" strike="noStrike" cap="none">
                <a:solidFill>
                  <a:schemeClr val="l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307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9022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22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915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969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8084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27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0461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540233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206738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lab.research.google.com/corgiredirector?site=https%3A%2F%2Fwww.kaggle.com%2Fdatasets%2Fkumarajarshi%2Flife-expectancy-who%2Fcode%3FdatasetId%3D12603%26sortBy%3DvoteCount"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885F-025E-B34E-E4C4-0C33146ED9FB}"/>
              </a:ext>
            </a:extLst>
          </p:cNvPr>
          <p:cNvSpPr>
            <a:spLocks noGrp="1"/>
          </p:cNvSpPr>
          <p:nvPr>
            <p:ph type="ctrTitle"/>
          </p:nvPr>
        </p:nvSpPr>
        <p:spPr>
          <a:xfrm>
            <a:off x="9833" y="530941"/>
            <a:ext cx="6420463" cy="2261419"/>
          </a:xfrm>
        </p:spPr>
        <p:txBody>
          <a:bodyPr>
            <a:noAutofit/>
          </a:bodyPr>
          <a:lstStyle/>
          <a:p>
            <a:r>
              <a:rPr lang="en-US" sz="4000" b="1" dirty="0">
                <a:solidFill>
                  <a:schemeClr val="accent5"/>
                </a:solidFill>
              </a:rPr>
              <a:t>Advanced Regression Techniques for allocation of UN Financial Aid based on WHO Life Expectancy Data </a:t>
            </a:r>
          </a:p>
        </p:txBody>
      </p:sp>
    </p:spTree>
    <p:extLst>
      <p:ext uri="{BB962C8B-B14F-4D97-AF65-F5344CB8AC3E}">
        <p14:creationId xmlns:p14="http://schemas.microsoft.com/office/powerpoint/2010/main" val="378235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CBF7B7-53E9-99A2-B3B5-90F835C4B6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DCCF70C-E954-8CA6-49A4-BF500DC854BF}"/>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Kernel Density Distribution Plots</a:t>
            </a:r>
          </a:p>
        </p:txBody>
      </p:sp>
      <p:pic>
        <p:nvPicPr>
          <p:cNvPr id="5122" name="Picture 2">
            <a:extLst>
              <a:ext uri="{FF2B5EF4-FFF2-40B4-BE49-F238E27FC236}">
                <a16:creationId xmlns:a16="http://schemas.microsoft.com/office/drawing/2014/main" id="{593D4707-F486-C261-3924-7CB14C9E1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19" y="1659920"/>
            <a:ext cx="9163666" cy="45543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E91AF7-4965-89DA-CEC1-4640F82599AC}"/>
              </a:ext>
            </a:extLst>
          </p:cNvPr>
          <p:cNvSpPr txBox="1"/>
          <p:nvPr/>
        </p:nvSpPr>
        <p:spPr>
          <a:xfrm>
            <a:off x="9488128" y="2910347"/>
            <a:ext cx="2703869" cy="1200329"/>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solidFill>
                  <a:schemeClr val="tx1"/>
                </a:solidFill>
              </a:rPr>
              <a:t>The KDE plots of the Features are either right-skewed or Left-skewed and have different scales.</a:t>
            </a:r>
          </a:p>
        </p:txBody>
      </p:sp>
    </p:spTree>
    <p:extLst>
      <p:ext uri="{BB962C8B-B14F-4D97-AF65-F5344CB8AC3E}">
        <p14:creationId xmlns:p14="http://schemas.microsoft.com/office/powerpoint/2010/main" val="3130905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C447E0-E6FD-3EC6-6DAA-27E40EAC6E8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AF9385B-C1D6-AF21-AFE1-37945B08DF4A}"/>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First Log Transformation</a:t>
            </a:r>
          </a:p>
        </p:txBody>
      </p:sp>
      <p:sp>
        <p:nvSpPr>
          <p:cNvPr id="2" name="TextBox 1">
            <a:extLst>
              <a:ext uri="{FF2B5EF4-FFF2-40B4-BE49-F238E27FC236}">
                <a16:creationId xmlns:a16="http://schemas.microsoft.com/office/drawing/2014/main" id="{ADE0CEB9-E3DD-0200-4827-670290795B7E}"/>
              </a:ext>
            </a:extLst>
          </p:cNvPr>
          <p:cNvSpPr txBox="1"/>
          <p:nvPr/>
        </p:nvSpPr>
        <p:spPr>
          <a:xfrm>
            <a:off x="9848783" y="2792361"/>
            <a:ext cx="2353060" cy="1477328"/>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solidFill>
                  <a:schemeClr val="tx1"/>
                </a:solidFill>
              </a:rPr>
              <a:t>All the features have been scaled between the range -5 and 20 after first Log transformation.</a:t>
            </a:r>
          </a:p>
        </p:txBody>
      </p:sp>
      <p:pic>
        <p:nvPicPr>
          <p:cNvPr id="7172" name="Picture 4">
            <a:extLst>
              <a:ext uri="{FF2B5EF4-FFF2-40B4-BE49-F238E27FC236}">
                <a16:creationId xmlns:a16="http://schemas.microsoft.com/office/drawing/2014/main" id="{EA174D19-82E8-3BFD-64A6-CF7AD030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9736"/>
            <a:ext cx="9848783" cy="488335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D11137E-6A60-E548-667D-20AAF0B2431A}"/>
              </a:ext>
            </a:extLst>
          </p:cNvPr>
          <p:cNvSpPr/>
          <p:nvPr/>
        </p:nvSpPr>
        <p:spPr>
          <a:xfrm>
            <a:off x="1779106" y="6273457"/>
            <a:ext cx="7981122" cy="52490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scaled between -5 and 20</a:t>
            </a:r>
          </a:p>
        </p:txBody>
      </p:sp>
    </p:spTree>
    <p:extLst>
      <p:ext uri="{BB962C8B-B14F-4D97-AF65-F5344CB8AC3E}">
        <p14:creationId xmlns:p14="http://schemas.microsoft.com/office/powerpoint/2010/main" val="1691896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1B508-8333-9256-4D0F-D323DEACAE3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4D37BA3-D4DA-A484-F03F-9F503D092EBD}"/>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Correlations Heatmap</a:t>
            </a:r>
          </a:p>
        </p:txBody>
      </p:sp>
      <p:pic>
        <p:nvPicPr>
          <p:cNvPr id="13314" name="Picture 2">
            <a:extLst>
              <a:ext uri="{FF2B5EF4-FFF2-40B4-BE49-F238E27FC236}">
                <a16:creationId xmlns:a16="http://schemas.microsoft.com/office/drawing/2014/main" id="{757B769E-6005-63B5-B416-6C41A737C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4447"/>
            <a:ext cx="5515897" cy="52964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2CEB7DD-197C-3B46-5FCD-9C2628AE85D9}"/>
              </a:ext>
            </a:extLst>
          </p:cNvPr>
          <p:cNvPicPr>
            <a:picLocks noChangeAspect="1"/>
          </p:cNvPicPr>
          <p:nvPr/>
        </p:nvPicPr>
        <p:blipFill>
          <a:blip r:embed="rId3"/>
          <a:stretch>
            <a:fillRect/>
          </a:stretch>
        </p:blipFill>
        <p:spPr>
          <a:xfrm>
            <a:off x="7934795" y="1077218"/>
            <a:ext cx="3795089" cy="2720576"/>
          </a:xfrm>
          <a:prstGeom prst="rect">
            <a:avLst/>
          </a:prstGeom>
        </p:spPr>
      </p:pic>
      <p:pic>
        <p:nvPicPr>
          <p:cNvPr id="5" name="Picture 4">
            <a:extLst>
              <a:ext uri="{FF2B5EF4-FFF2-40B4-BE49-F238E27FC236}">
                <a16:creationId xmlns:a16="http://schemas.microsoft.com/office/drawing/2014/main" id="{5F30CC59-E4B2-3AF0-FF10-94A7197D7D5D}"/>
              </a:ext>
            </a:extLst>
          </p:cNvPr>
          <p:cNvPicPr>
            <a:picLocks noChangeAspect="1"/>
          </p:cNvPicPr>
          <p:nvPr/>
        </p:nvPicPr>
        <p:blipFill>
          <a:blip r:embed="rId4"/>
          <a:stretch>
            <a:fillRect/>
          </a:stretch>
        </p:blipFill>
        <p:spPr>
          <a:xfrm>
            <a:off x="8013452" y="4152666"/>
            <a:ext cx="3817951" cy="2705334"/>
          </a:xfrm>
          <a:prstGeom prst="rect">
            <a:avLst/>
          </a:prstGeom>
        </p:spPr>
      </p:pic>
    </p:spTree>
    <p:extLst>
      <p:ext uri="{BB962C8B-B14F-4D97-AF65-F5344CB8AC3E}">
        <p14:creationId xmlns:p14="http://schemas.microsoft.com/office/powerpoint/2010/main" val="22225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8EA0-FBBC-FA85-83A8-F0288542E93A}"/>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E046A1-F8FA-BD77-A7AD-236A56840F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967" y="1442708"/>
            <a:ext cx="7662772" cy="50957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713A67-073A-4110-E72A-6A3C1DBA4E06}"/>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Box Plots for Outlier Visualization</a:t>
            </a:r>
          </a:p>
        </p:txBody>
      </p:sp>
      <p:sp>
        <p:nvSpPr>
          <p:cNvPr id="2" name="TextBox 1">
            <a:extLst>
              <a:ext uri="{FF2B5EF4-FFF2-40B4-BE49-F238E27FC236}">
                <a16:creationId xmlns:a16="http://schemas.microsoft.com/office/drawing/2014/main" id="{140359EF-6FB0-8C7B-ACF5-AB2CAAE79BB7}"/>
              </a:ext>
            </a:extLst>
          </p:cNvPr>
          <p:cNvSpPr txBox="1"/>
          <p:nvPr/>
        </p:nvSpPr>
        <p:spPr>
          <a:xfrm>
            <a:off x="8721213" y="2625214"/>
            <a:ext cx="2821858" cy="1477328"/>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The Box plots for the features show that each of the outliers have a large number of outliers with varying scales.</a:t>
            </a:r>
          </a:p>
        </p:txBody>
      </p:sp>
    </p:spTree>
    <p:extLst>
      <p:ext uri="{BB962C8B-B14F-4D97-AF65-F5344CB8AC3E}">
        <p14:creationId xmlns:p14="http://schemas.microsoft.com/office/powerpoint/2010/main" val="142708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9FBE-4085-9A72-4F43-D7988A0AFC4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5FA70A1-B9D6-7E0A-B753-9CFA67FF5F12}"/>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lIns="91440" tIns="45720" rIns="91440" bIns="45720" rtlCol="0" anchor="t">
            <a:spAutoFit/>
          </a:bodyPr>
          <a:lstStyle/>
          <a:p>
            <a:pPr algn="just"/>
            <a:endParaRPr lang="en-US" sz="3200" dirty="0">
              <a:solidFill>
                <a:schemeClr val="bg1"/>
              </a:solidFill>
            </a:endParaRPr>
          </a:p>
          <a:p>
            <a:pPr algn="just"/>
            <a:r>
              <a:rPr lang="en-US" sz="3200" dirty="0" err="1">
                <a:solidFill>
                  <a:schemeClr val="bg1"/>
                </a:solidFill>
              </a:rPr>
              <a:t>Winsorization</a:t>
            </a:r>
            <a:r>
              <a:rPr lang="en-US" sz="3200" dirty="0">
                <a:solidFill>
                  <a:schemeClr val="bg1"/>
                </a:solidFill>
              </a:rPr>
              <a:t> method for outlier removal</a:t>
            </a:r>
            <a:endParaRPr lang="en-US" sz="3200" dirty="0">
              <a:solidFill>
                <a:schemeClr val="bg1"/>
              </a:solidFill>
              <a:ea typeface="Calibri"/>
              <a:cs typeface="Calibri"/>
            </a:endParaRPr>
          </a:p>
        </p:txBody>
      </p:sp>
      <p:pic>
        <p:nvPicPr>
          <p:cNvPr id="4098" name="Picture 2">
            <a:extLst>
              <a:ext uri="{FF2B5EF4-FFF2-40B4-BE49-F238E27FC236}">
                <a16:creationId xmlns:a16="http://schemas.microsoft.com/office/drawing/2014/main" id="{881B2A8C-54F5-0DE1-ACD1-A5C56FFAD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79" y="1271922"/>
            <a:ext cx="8013904" cy="5322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90B65E-6835-DFEC-64D1-E3D79AE1D120}"/>
              </a:ext>
            </a:extLst>
          </p:cNvPr>
          <p:cNvSpPr txBox="1"/>
          <p:nvPr/>
        </p:nvSpPr>
        <p:spPr>
          <a:xfrm>
            <a:off x="8416415" y="3470786"/>
            <a:ext cx="3765324"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r>
              <a:rPr lang="en-US" dirty="0"/>
              <a:t>Points below 5</a:t>
            </a:r>
            <a:r>
              <a:rPr lang="en-US" baseline="30000" dirty="0"/>
              <a:t>th</a:t>
            </a:r>
            <a:r>
              <a:rPr lang="en-US" dirty="0"/>
              <a:t> percentile </a:t>
            </a:r>
            <a:r>
              <a:rPr lang="en-US" dirty="0">
                <a:sym typeface="Wingdings" panose="05000000000000000000" pitchFamily="2" charset="2"/>
              </a:rPr>
              <a:t> 5</a:t>
            </a:r>
            <a:r>
              <a:rPr lang="en-US" baseline="30000" dirty="0">
                <a:sym typeface="Wingdings" panose="05000000000000000000" pitchFamily="2" charset="2"/>
              </a:rPr>
              <a:t>th</a:t>
            </a:r>
            <a:r>
              <a:rPr lang="en-US" dirty="0">
                <a:sym typeface="Wingdings" panose="05000000000000000000" pitchFamily="2" charset="2"/>
              </a:rPr>
              <a:t> Percentile.</a:t>
            </a:r>
          </a:p>
          <a:p>
            <a:pPr algn="l"/>
            <a:endParaRPr lang="en-US" b="0" i="0" dirty="0">
              <a:solidFill>
                <a:srgbClr val="111111"/>
              </a:solidFill>
              <a:effectLst/>
              <a:latin typeface="-apple-system"/>
              <a:sym typeface="Wingdings" panose="05000000000000000000" pitchFamily="2" charset="2"/>
            </a:endParaRPr>
          </a:p>
          <a:p>
            <a:pPr algn="l"/>
            <a:r>
              <a:rPr lang="en-US" dirty="0">
                <a:solidFill>
                  <a:srgbClr val="111111"/>
                </a:solidFill>
                <a:latin typeface="-apple-system"/>
                <a:sym typeface="Wingdings" panose="05000000000000000000" pitchFamily="2" charset="2"/>
              </a:rPr>
              <a:t>Points above 95</a:t>
            </a:r>
            <a:r>
              <a:rPr lang="en-US" baseline="30000" dirty="0">
                <a:solidFill>
                  <a:srgbClr val="111111"/>
                </a:solidFill>
                <a:latin typeface="-apple-system"/>
                <a:sym typeface="Wingdings" panose="05000000000000000000" pitchFamily="2" charset="2"/>
              </a:rPr>
              <a:t>th</a:t>
            </a:r>
            <a:r>
              <a:rPr lang="en-US" dirty="0">
                <a:solidFill>
                  <a:srgbClr val="111111"/>
                </a:solidFill>
                <a:latin typeface="-apple-system"/>
                <a:sym typeface="Wingdings" panose="05000000000000000000" pitchFamily="2" charset="2"/>
              </a:rPr>
              <a:t> percentile  95</a:t>
            </a:r>
            <a:r>
              <a:rPr lang="en-US" baseline="30000" dirty="0">
                <a:solidFill>
                  <a:srgbClr val="111111"/>
                </a:solidFill>
                <a:latin typeface="-apple-system"/>
                <a:sym typeface="Wingdings" panose="05000000000000000000" pitchFamily="2" charset="2"/>
              </a:rPr>
              <a:t>th</a:t>
            </a:r>
            <a:r>
              <a:rPr lang="en-US" dirty="0">
                <a:solidFill>
                  <a:srgbClr val="111111"/>
                </a:solidFill>
                <a:latin typeface="-apple-system"/>
                <a:sym typeface="Wingdings" panose="05000000000000000000" pitchFamily="2" charset="2"/>
              </a:rPr>
              <a:t> Percentile.</a:t>
            </a:r>
            <a:endParaRPr lang="en-US" b="0" i="0" dirty="0">
              <a:solidFill>
                <a:srgbClr val="111111"/>
              </a:solidFill>
              <a:effectLst/>
              <a:latin typeface="-apple-system"/>
            </a:endParaRPr>
          </a:p>
        </p:txBody>
      </p:sp>
      <p:sp>
        <p:nvSpPr>
          <p:cNvPr id="4" name="TextBox 3">
            <a:extLst>
              <a:ext uri="{FF2B5EF4-FFF2-40B4-BE49-F238E27FC236}">
                <a16:creationId xmlns:a16="http://schemas.microsoft.com/office/drawing/2014/main" id="{0B5DA115-353E-28E3-925A-B0F8036C607D}"/>
              </a:ext>
            </a:extLst>
          </p:cNvPr>
          <p:cNvSpPr txBox="1"/>
          <p:nvPr/>
        </p:nvSpPr>
        <p:spPr>
          <a:xfrm>
            <a:off x="8416415" y="2056239"/>
            <a:ext cx="3765324"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b="0" i="0" dirty="0">
                <a:solidFill>
                  <a:srgbClr val="111111"/>
                </a:solidFill>
                <a:effectLst/>
                <a:latin typeface="-apple-system"/>
              </a:rPr>
              <a:t>In </a:t>
            </a:r>
            <a:r>
              <a:rPr lang="en-US" dirty="0">
                <a:solidFill>
                  <a:schemeClr val="dk1"/>
                </a:solidFill>
              </a:rPr>
              <a:t>winsorization</a:t>
            </a:r>
            <a:r>
              <a:rPr lang="en-US" b="0" i="0" dirty="0">
                <a:solidFill>
                  <a:srgbClr val="111111"/>
                </a:solidFill>
                <a:effectLst/>
                <a:latin typeface="-apple-system"/>
              </a:rPr>
              <a:t>, extreme values are replaced with values closer to the rest of the data.</a:t>
            </a:r>
          </a:p>
        </p:txBody>
      </p:sp>
    </p:spTree>
    <p:extLst>
      <p:ext uri="{BB962C8B-B14F-4D97-AF65-F5344CB8AC3E}">
        <p14:creationId xmlns:p14="http://schemas.microsoft.com/office/powerpoint/2010/main" val="43155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8B2C-5A0D-31FE-9948-5488FF99AB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EBC19F3-F8A7-1974-5EFA-A1207AF0C224}"/>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PCA for Dimensionality Reduction</a:t>
            </a:r>
          </a:p>
        </p:txBody>
      </p:sp>
      <p:pic>
        <p:nvPicPr>
          <p:cNvPr id="3" name="Picture 2">
            <a:extLst>
              <a:ext uri="{FF2B5EF4-FFF2-40B4-BE49-F238E27FC236}">
                <a16:creationId xmlns:a16="http://schemas.microsoft.com/office/drawing/2014/main" id="{73E2C685-964C-7E8A-FA84-33A22529CF58}"/>
              </a:ext>
            </a:extLst>
          </p:cNvPr>
          <p:cNvPicPr>
            <a:picLocks noChangeAspect="1"/>
          </p:cNvPicPr>
          <p:nvPr/>
        </p:nvPicPr>
        <p:blipFill>
          <a:blip r:embed="rId2"/>
          <a:stretch>
            <a:fillRect/>
          </a:stretch>
        </p:blipFill>
        <p:spPr>
          <a:xfrm>
            <a:off x="175728" y="1535197"/>
            <a:ext cx="7879763" cy="108213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8F22A54-E039-D908-C9A5-3AC5FE82D9AF}"/>
              </a:ext>
            </a:extLst>
          </p:cNvPr>
          <p:cNvPicPr>
            <a:picLocks noChangeAspect="1"/>
          </p:cNvPicPr>
          <p:nvPr/>
        </p:nvPicPr>
        <p:blipFill>
          <a:blip r:embed="rId3"/>
          <a:stretch>
            <a:fillRect/>
          </a:stretch>
        </p:blipFill>
        <p:spPr>
          <a:xfrm>
            <a:off x="456725" y="3237224"/>
            <a:ext cx="6034627" cy="3620776"/>
          </a:xfrm>
          <a:prstGeom prst="rect">
            <a:avLst/>
          </a:prstGeom>
        </p:spPr>
      </p:pic>
      <p:sp>
        <p:nvSpPr>
          <p:cNvPr id="9" name="Arrow: Left 8">
            <a:extLst>
              <a:ext uri="{FF2B5EF4-FFF2-40B4-BE49-F238E27FC236}">
                <a16:creationId xmlns:a16="http://schemas.microsoft.com/office/drawing/2014/main" id="{5F38D7E1-86A0-60E7-079B-E9B78F6D8257}"/>
              </a:ext>
            </a:extLst>
          </p:cNvPr>
          <p:cNvSpPr/>
          <p:nvPr/>
        </p:nvSpPr>
        <p:spPr>
          <a:xfrm>
            <a:off x="8200103" y="1649650"/>
            <a:ext cx="2340074" cy="592105"/>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r>
              <a:rPr lang="en-US" dirty="0"/>
              <a:t>n_components =15</a:t>
            </a:r>
          </a:p>
          <a:p>
            <a:pPr algn="ctr"/>
            <a:endParaRPr lang="en-US" dirty="0"/>
          </a:p>
        </p:txBody>
      </p:sp>
      <p:sp>
        <p:nvSpPr>
          <p:cNvPr id="12" name="TextBox 11">
            <a:extLst>
              <a:ext uri="{FF2B5EF4-FFF2-40B4-BE49-F238E27FC236}">
                <a16:creationId xmlns:a16="http://schemas.microsoft.com/office/drawing/2014/main" id="{0426AD60-C1E0-3D05-48B6-096401F2D300}"/>
              </a:ext>
            </a:extLst>
          </p:cNvPr>
          <p:cNvSpPr txBox="1"/>
          <p:nvPr/>
        </p:nvSpPr>
        <p:spPr>
          <a:xfrm>
            <a:off x="245800" y="2961653"/>
            <a:ext cx="6174658" cy="369332"/>
          </a:xfrm>
          <a:prstGeom prst="rect">
            <a:avLst/>
          </a:prstGeom>
          <a:noFill/>
        </p:spPr>
        <p:txBody>
          <a:bodyPr wrap="square">
            <a:spAutoFit/>
          </a:bodyPr>
          <a:lstStyle/>
          <a:p>
            <a:pPr algn="ctr"/>
            <a:r>
              <a:rPr lang="en-US" dirty="0"/>
              <a:t>2D Scatter Plot with PC1 and PC2</a:t>
            </a:r>
          </a:p>
        </p:txBody>
      </p:sp>
      <p:sp>
        <p:nvSpPr>
          <p:cNvPr id="4" name="TextBox 3">
            <a:extLst>
              <a:ext uri="{FF2B5EF4-FFF2-40B4-BE49-F238E27FC236}">
                <a16:creationId xmlns:a16="http://schemas.microsoft.com/office/drawing/2014/main" id="{D4150DA1-10F2-03A7-26A4-27B53E2DF9CA}"/>
              </a:ext>
            </a:extLst>
          </p:cNvPr>
          <p:cNvSpPr txBox="1"/>
          <p:nvPr/>
        </p:nvSpPr>
        <p:spPr>
          <a:xfrm>
            <a:off x="7126356" y="4214194"/>
            <a:ext cx="4234069"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Proportion of Variance diminishes after PC15. These 15 components explain </a:t>
            </a:r>
            <a:r>
              <a:rPr lang="en-US" dirty="0" err="1"/>
              <a:t>upto</a:t>
            </a:r>
            <a:r>
              <a:rPr lang="en-US" dirty="0"/>
              <a:t> 97% of the total cumulative variance in the data. </a:t>
            </a:r>
          </a:p>
        </p:txBody>
      </p:sp>
    </p:spTree>
    <p:extLst>
      <p:ext uri="{BB962C8B-B14F-4D97-AF65-F5344CB8AC3E}">
        <p14:creationId xmlns:p14="http://schemas.microsoft.com/office/powerpoint/2010/main" val="300434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8B2C-5A0D-31FE-9948-5488FF99AB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EBC19F3-F8A7-1974-5EFA-A1207AF0C224}"/>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a:solidFill>
                <a:schemeClr val="bg1"/>
              </a:solidFill>
            </a:endParaRPr>
          </a:p>
          <a:p>
            <a:pPr algn="just"/>
            <a:r>
              <a:rPr lang="en-US" sz="3200">
                <a:solidFill>
                  <a:schemeClr val="bg1"/>
                </a:solidFill>
              </a:rPr>
              <a:t>Feature Selection Techniques </a:t>
            </a:r>
            <a:endParaRPr lang="en-US" sz="3200" dirty="0">
              <a:solidFill>
                <a:schemeClr val="bg1"/>
              </a:solidFill>
            </a:endParaRPr>
          </a:p>
        </p:txBody>
      </p:sp>
      <p:pic>
        <p:nvPicPr>
          <p:cNvPr id="1028" name="Picture 4" descr="Data Science: Feature Selection: Filter method, Wrapper method and ...">
            <a:extLst>
              <a:ext uri="{FF2B5EF4-FFF2-40B4-BE49-F238E27FC236}">
                <a16:creationId xmlns:a16="http://schemas.microsoft.com/office/drawing/2014/main" id="{DB3DB808-E31B-E029-D2E5-17CD5245D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72" y="2109890"/>
            <a:ext cx="4426204" cy="23235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B6D4F2-6B43-35FD-6DB0-D4E1DE891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22"/>
          <a:stretch/>
        </p:blipFill>
        <p:spPr bwMode="auto">
          <a:xfrm>
            <a:off x="4967594" y="1372187"/>
            <a:ext cx="6614806" cy="478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6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860A3-0EA7-1048-B67A-7C8E2F860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8B8D0-86EB-2491-0337-E1D0E9306427}"/>
              </a:ext>
            </a:extLst>
          </p:cNvPr>
          <p:cNvSpPr>
            <a:spLocks noGrp="1"/>
          </p:cNvSpPr>
          <p:nvPr>
            <p:ph type="ctrTitle"/>
          </p:nvPr>
        </p:nvSpPr>
        <p:spPr>
          <a:xfrm>
            <a:off x="39474" y="239193"/>
            <a:ext cx="6351493" cy="2249997"/>
          </a:xfrm>
        </p:spPr>
        <p:txBody>
          <a:bodyPr/>
          <a:lstStyle/>
          <a:p>
            <a:r>
              <a:rPr lang="en-US" b="1" dirty="0">
                <a:solidFill>
                  <a:schemeClr val="accent5">
                    <a:lumMod val="60000"/>
                    <a:lumOff val="40000"/>
                  </a:schemeClr>
                </a:solidFill>
              </a:rPr>
              <a:t>Machine Learning</a:t>
            </a:r>
          </a:p>
        </p:txBody>
      </p:sp>
    </p:spTree>
    <p:extLst>
      <p:ext uri="{BB962C8B-B14F-4D97-AF65-F5344CB8AC3E}">
        <p14:creationId xmlns:p14="http://schemas.microsoft.com/office/powerpoint/2010/main" val="340541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FF6F6C05-79DF-FB59-71DA-640E5307229F}"/>
            </a:ext>
          </a:extLst>
        </p:cNvPr>
        <p:cNvGrpSpPr/>
        <p:nvPr/>
      </p:nvGrpSpPr>
      <p:grpSpPr>
        <a:xfrm>
          <a:off x="0" y="0"/>
          <a:ext cx="0" cy="0"/>
          <a:chOff x="0" y="0"/>
          <a:chExt cx="0" cy="0"/>
        </a:xfrm>
      </p:grpSpPr>
      <p:sp>
        <p:nvSpPr>
          <p:cNvPr id="424" name="Google Shape;424;p14">
            <a:extLst>
              <a:ext uri="{FF2B5EF4-FFF2-40B4-BE49-F238E27FC236}">
                <a16:creationId xmlns:a16="http://schemas.microsoft.com/office/drawing/2014/main" id="{1264D099-BE31-D3DA-2F3E-F5C976EF59F7}"/>
              </a:ext>
            </a:extLst>
          </p:cNvPr>
          <p:cNvSpPr txBox="1">
            <a:spLocks noGrp="1"/>
          </p:cNvSpPr>
          <p:nvPr>
            <p:ph type="title"/>
          </p:nvPr>
        </p:nvSpPr>
        <p:spPr>
          <a:xfrm>
            <a:off x="496824" y="437966"/>
            <a:ext cx="4560584" cy="7636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dirty="0"/>
              <a:t>Modeling</a:t>
            </a:r>
            <a:endParaRPr dirty="0"/>
          </a:p>
        </p:txBody>
      </p:sp>
      <p:grpSp>
        <p:nvGrpSpPr>
          <p:cNvPr id="425" name="Google Shape;425;p14">
            <a:extLst>
              <a:ext uri="{FF2B5EF4-FFF2-40B4-BE49-F238E27FC236}">
                <a16:creationId xmlns:a16="http://schemas.microsoft.com/office/drawing/2014/main" id="{A4F61182-0512-C15F-37FD-92271DD0E46C}"/>
              </a:ext>
            </a:extLst>
          </p:cNvPr>
          <p:cNvGrpSpPr/>
          <p:nvPr/>
        </p:nvGrpSpPr>
        <p:grpSpPr>
          <a:xfrm>
            <a:off x="-1" y="483038"/>
            <a:ext cx="355196" cy="673460"/>
            <a:chOff x="0" y="823811"/>
            <a:chExt cx="355196" cy="673460"/>
          </a:xfrm>
        </p:grpSpPr>
        <p:sp>
          <p:nvSpPr>
            <p:cNvPr id="426" name="Google Shape;426;p14">
              <a:extLst>
                <a:ext uri="{FF2B5EF4-FFF2-40B4-BE49-F238E27FC236}">
                  <a16:creationId xmlns:a16="http://schemas.microsoft.com/office/drawing/2014/main" id="{53C106D2-95F0-A0CF-3554-2C4BCEC6ABDF}"/>
                </a:ext>
              </a:extLst>
            </p:cNvPr>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14">
              <a:extLst>
                <a:ext uri="{FF2B5EF4-FFF2-40B4-BE49-F238E27FC236}">
                  <a16:creationId xmlns:a16="http://schemas.microsoft.com/office/drawing/2014/main" id="{2B5FF150-1379-32A3-A848-E67A0722EC3A}"/>
                </a:ext>
              </a:extLst>
            </p:cNvPr>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28" name="Google Shape;428;p14">
            <a:extLst>
              <a:ext uri="{FF2B5EF4-FFF2-40B4-BE49-F238E27FC236}">
                <a16:creationId xmlns:a16="http://schemas.microsoft.com/office/drawing/2014/main" id="{705E4948-26BD-4F40-C2FB-6481354B5623}"/>
              </a:ext>
            </a:extLst>
          </p:cNvPr>
          <p:cNvSpPr/>
          <p:nvPr/>
        </p:nvSpPr>
        <p:spPr>
          <a:xfrm>
            <a:off x="2226618"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9" name="Google Shape;429;p14">
            <a:extLst>
              <a:ext uri="{FF2B5EF4-FFF2-40B4-BE49-F238E27FC236}">
                <a16:creationId xmlns:a16="http://schemas.microsoft.com/office/drawing/2014/main" id="{8ED1B927-5138-8EBB-D9B5-5EF7068CBFAB}"/>
              </a:ext>
            </a:extLst>
          </p:cNvPr>
          <p:cNvSpPr/>
          <p:nvPr/>
        </p:nvSpPr>
        <p:spPr>
          <a:xfrm>
            <a:off x="4901173"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0" name="Google Shape;430;p14">
            <a:extLst>
              <a:ext uri="{FF2B5EF4-FFF2-40B4-BE49-F238E27FC236}">
                <a16:creationId xmlns:a16="http://schemas.microsoft.com/office/drawing/2014/main" id="{658A9283-1316-AC76-A784-0C260F2E573D}"/>
              </a:ext>
            </a:extLst>
          </p:cNvPr>
          <p:cNvSpPr/>
          <p:nvPr/>
        </p:nvSpPr>
        <p:spPr>
          <a:xfrm>
            <a:off x="7593887" y="1947333"/>
            <a:ext cx="2255773" cy="2944540"/>
          </a:xfrm>
          <a:prstGeom prst="rect">
            <a:avLst/>
          </a:prstGeom>
          <a:solidFill>
            <a:srgbClr val="C7D5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431" name="Google Shape;431;p14" descr="Bullseye">
            <a:extLst>
              <a:ext uri="{FF2B5EF4-FFF2-40B4-BE49-F238E27FC236}">
                <a16:creationId xmlns:a16="http://schemas.microsoft.com/office/drawing/2014/main" id="{B6BC8BEA-4A78-A8B5-4DFF-4534263CEEC8}"/>
              </a:ext>
            </a:extLst>
          </p:cNvPr>
          <p:cNvPicPr preferRelativeResize="0"/>
          <p:nvPr/>
        </p:nvPicPr>
        <p:blipFill rotWithShape="1">
          <a:blip r:embed="rId3">
            <a:alphaModFix/>
          </a:blip>
          <a:srcRect/>
          <a:stretch/>
        </p:blipFill>
        <p:spPr>
          <a:xfrm>
            <a:off x="2836167" y="2088699"/>
            <a:ext cx="914400" cy="914400"/>
          </a:xfrm>
          <a:prstGeom prst="rect">
            <a:avLst/>
          </a:prstGeom>
          <a:noFill/>
          <a:ln>
            <a:noFill/>
          </a:ln>
        </p:spPr>
      </p:pic>
      <p:pic>
        <p:nvPicPr>
          <p:cNvPr id="432" name="Google Shape;432;p14" descr="Research">
            <a:extLst>
              <a:ext uri="{FF2B5EF4-FFF2-40B4-BE49-F238E27FC236}">
                <a16:creationId xmlns:a16="http://schemas.microsoft.com/office/drawing/2014/main" id="{D37131FC-F038-DA72-86F2-D2294D9308D7}"/>
              </a:ext>
            </a:extLst>
          </p:cNvPr>
          <p:cNvPicPr preferRelativeResize="0"/>
          <p:nvPr/>
        </p:nvPicPr>
        <p:blipFill rotWithShape="1">
          <a:blip r:embed="rId4">
            <a:alphaModFix/>
          </a:blip>
          <a:srcRect/>
          <a:stretch/>
        </p:blipFill>
        <p:spPr>
          <a:xfrm>
            <a:off x="8328620" y="2088699"/>
            <a:ext cx="914400" cy="914400"/>
          </a:xfrm>
          <a:prstGeom prst="rect">
            <a:avLst/>
          </a:prstGeom>
          <a:noFill/>
          <a:ln>
            <a:noFill/>
          </a:ln>
        </p:spPr>
      </p:pic>
      <p:pic>
        <p:nvPicPr>
          <p:cNvPr id="433" name="Google Shape;433;p14" descr="Bar chart">
            <a:extLst>
              <a:ext uri="{FF2B5EF4-FFF2-40B4-BE49-F238E27FC236}">
                <a16:creationId xmlns:a16="http://schemas.microsoft.com/office/drawing/2014/main" id="{DCBDA28C-929D-CCCD-3A84-18EED9E76E3C}"/>
              </a:ext>
            </a:extLst>
          </p:cNvPr>
          <p:cNvPicPr preferRelativeResize="0"/>
          <p:nvPr/>
        </p:nvPicPr>
        <p:blipFill rotWithShape="1">
          <a:blip r:embed="rId5">
            <a:alphaModFix/>
          </a:blip>
          <a:srcRect/>
          <a:stretch/>
        </p:blipFill>
        <p:spPr>
          <a:xfrm>
            <a:off x="5571859" y="2070719"/>
            <a:ext cx="914400" cy="914400"/>
          </a:xfrm>
          <a:prstGeom prst="rect">
            <a:avLst/>
          </a:prstGeom>
          <a:noFill/>
          <a:ln>
            <a:noFill/>
          </a:ln>
        </p:spPr>
      </p:pic>
      <p:sp>
        <p:nvSpPr>
          <p:cNvPr id="434" name="Google Shape;434;p14">
            <a:extLst>
              <a:ext uri="{FF2B5EF4-FFF2-40B4-BE49-F238E27FC236}">
                <a16:creationId xmlns:a16="http://schemas.microsoft.com/office/drawing/2014/main" id="{57BA4212-A1B4-609A-AE00-0844FFE710B5}"/>
              </a:ext>
            </a:extLst>
          </p:cNvPr>
          <p:cNvSpPr txBox="1"/>
          <p:nvPr/>
        </p:nvSpPr>
        <p:spPr>
          <a:xfrm>
            <a:off x="2301744" y="3146013"/>
            <a:ext cx="2105520" cy="1138624"/>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0"/>
              </a:spcAft>
              <a:buClr>
                <a:srgbClr val="000000"/>
              </a:buClr>
              <a:buSzPct val="191387"/>
              <a:buFont typeface="Calibri"/>
              <a:buNone/>
            </a:pPr>
            <a:r>
              <a:rPr lang="en-US" sz="4200" b="1" i="0" u="none" strike="noStrike" cap="none" dirty="0">
                <a:solidFill>
                  <a:srgbClr val="000000"/>
                </a:solidFill>
                <a:latin typeface="Calibri"/>
                <a:ea typeface="Calibri"/>
                <a:cs typeface="Calibri"/>
                <a:sym typeface="Calibri"/>
              </a:rPr>
              <a:t>DATA SPLITTING</a:t>
            </a:r>
            <a:endParaRPr sz="13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191387"/>
              <a:buFont typeface="Calibri"/>
              <a:buNone/>
            </a:pPr>
            <a:br>
              <a:rPr lang="en-US" sz="4400" b="0" i="0" u="none" strike="noStrike" cap="none" dirty="0">
                <a:solidFill>
                  <a:srgbClr val="000000"/>
                </a:solidFill>
                <a:latin typeface="Calibri"/>
                <a:ea typeface="Calibri"/>
                <a:cs typeface="Calibri"/>
                <a:sym typeface="Calibri"/>
              </a:rPr>
            </a:br>
            <a:r>
              <a:rPr lang="en-US" sz="4400" b="0" i="0" u="none" strike="noStrike" cap="none" dirty="0">
                <a:solidFill>
                  <a:srgbClr val="000000"/>
                </a:solidFill>
                <a:latin typeface="Calibri"/>
                <a:ea typeface="Calibri"/>
                <a:cs typeface="Calibri"/>
                <a:sym typeface="Calibri"/>
              </a:rPr>
              <a:t>- </a:t>
            </a:r>
            <a:r>
              <a:rPr lang="en-US" sz="3800" b="0" i="0" u="none" strike="noStrike" cap="none" dirty="0">
                <a:solidFill>
                  <a:srgbClr val="000000"/>
                </a:solidFill>
                <a:latin typeface="Calibri"/>
                <a:ea typeface="Calibri"/>
                <a:cs typeface="Calibri"/>
                <a:sym typeface="Calibri"/>
              </a:rPr>
              <a:t>Training set: 80%</a:t>
            </a:r>
            <a:br>
              <a:rPr lang="en-US" sz="3800" b="0" i="0" u="none" strike="noStrike" cap="none" dirty="0">
                <a:solidFill>
                  <a:srgbClr val="000000"/>
                </a:solidFill>
                <a:latin typeface="Calibri"/>
                <a:ea typeface="Calibri"/>
                <a:cs typeface="Calibri"/>
                <a:sym typeface="Calibri"/>
              </a:rPr>
            </a:br>
            <a:r>
              <a:rPr lang="en-US" sz="3800" b="0" i="0" u="none" strike="noStrike" cap="none" dirty="0">
                <a:solidFill>
                  <a:srgbClr val="000000"/>
                </a:solidFill>
                <a:latin typeface="Calibri"/>
                <a:ea typeface="Calibri"/>
                <a:cs typeface="Calibri"/>
                <a:sym typeface="Calibri"/>
              </a:rPr>
              <a:t>- Test set: 20%</a:t>
            </a:r>
            <a:endParaRPr sz="1400" b="0" i="0" u="none" strike="noStrike" cap="none" dirty="0">
              <a:solidFill>
                <a:srgbClr val="000000"/>
              </a:solidFill>
              <a:latin typeface="Arial"/>
              <a:ea typeface="Arial"/>
              <a:cs typeface="Arial"/>
              <a:sym typeface="Arial"/>
            </a:endParaRPr>
          </a:p>
        </p:txBody>
      </p:sp>
      <p:sp>
        <p:nvSpPr>
          <p:cNvPr id="435" name="Google Shape;435;p14">
            <a:extLst>
              <a:ext uri="{FF2B5EF4-FFF2-40B4-BE49-F238E27FC236}">
                <a16:creationId xmlns:a16="http://schemas.microsoft.com/office/drawing/2014/main" id="{2DECAEE3-3C68-5244-E958-BB038A6F18B8}"/>
              </a:ext>
            </a:extLst>
          </p:cNvPr>
          <p:cNvSpPr txBox="1"/>
          <p:nvPr/>
        </p:nvSpPr>
        <p:spPr>
          <a:xfrm>
            <a:off x="4915314" y="3156709"/>
            <a:ext cx="2241632" cy="1596758"/>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90000"/>
              </a:lnSpc>
              <a:spcBef>
                <a:spcPts val="0"/>
              </a:spcBef>
              <a:spcAft>
                <a:spcPts val="0"/>
              </a:spcAft>
              <a:buClr>
                <a:srgbClr val="000000"/>
              </a:buClr>
              <a:buSzPct val="190476"/>
              <a:buFont typeface="Calibri"/>
              <a:buNone/>
            </a:pPr>
            <a:r>
              <a:rPr lang="en-US" sz="2400" b="1" i="0" u="none" strike="noStrike" cap="none" dirty="0">
                <a:solidFill>
                  <a:srgbClr val="000000"/>
                </a:solidFill>
                <a:latin typeface="Calibri"/>
                <a:ea typeface="Calibri"/>
                <a:cs typeface="Calibri"/>
                <a:sym typeface="Calibri"/>
              </a:rPr>
              <a:t>MODEL TRAINING</a:t>
            </a:r>
            <a:endParaRPr sz="12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19779"/>
              <a:buFont typeface="Calibri"/>
              <a:buNone/>
            </a:pPr>
            <a:r>
              <a:rPr lang="en-US" sz="2600" b="0" i="0" u="none" strike="noStrike" cap="none" dirty="0">
                <a:solidFill>
                  <a:srgbClr val="000000"/>
                </a:solidFill>
                <a:latin typeface="Calibri"/>
                <a:ea typeface="Calibri"/>
                <a:cs typeface="Calibri"/>
                <a:sym typeface="Calibri"/>
              </a:rPr>
              <a:t> </a:t>
            </a:r>
          </a:p>
          <a:p>
            <a:pPr marL="0" marR="0" lvl="0" indent="0" algn="l" rtl="0">
              <a:lnSpc>
                <a:spcPct val="90000"/>
              </a:lnSpc>
              <a:spcBef>
                <a:spcPts val="0"/>
              </a:spcBef>
              <a:spcAft>
                <a:spcPts val="0"/>
              </a:spcAft>
              <a:buClr>
                <a:srgbClr val="000000"/>
              </a:buClr>
              <a:buSzPct val="219779"/>
              <a:buFont typeface="Calibri"/>
              <a:buNone/>
            </a:pPr>
            <a:r>
              <a:rPr lang="en-US" sz="2600" b="0" i="0" u="none" strike="noStrike" cap="none" dirty="0">
                <a:solidFill>
                  <a:srgbClr val="000000"/>
                </a:solidFill>
                <a:latin typeface="Calibri"/>
                <a:ea typeface="Calibri"/>
                <a:cs typeface="Calibri"/>
                <a:sym typeface="Calibri"/>
              </a:rPr>
              <a:t>PCA +Linear Regression</a:t>
            </a:r>
          </a:p>
          <a:p>
            <a:pPr marL="0" marR="0" lvl="0" indent="0" algn="l" rtl="0">
              <a:lnSpc>
                <a:spcPct val="90000"/>
              </a:lnSpc>
              <a:spcBef>
                <a:spcPts val="0"/>
              </a:spcBef>
              <a:spcAft>
                <a:spcPts val="0"/>
              </a:spcAft>
              <a:buClr>
                <a:srgbClr val="000000"/>
              </a:buClr>
              <a:buSzPct val="219779"/>
              <a:buFont typeface="Calibri"/>
              <a:buNone/>
            </a:pPr>
            <a:r>
              <a:rPr lang="en-US" sz="2600" dirty="0">
                <a:solidFill>
                  <a:srgbClr val="000000"/>
                </a:solidFill>
                <a:latin typeface="Calibri"/>
                <a:ea typeface="Calibri"/>
                <a:cs typeface="Calibri"/>
                <a:sym typeface="Calibri"/>
              </a:rPr>
              <a:t>Ridge Regression</a:t>
            </a:r>
          </a:p>
          <a:p>
            <a:pPr marL="0" marR="0" lvl="0" indent="0" algn="l" rtl="0">
              <a:lnSpc>
                <a:spcPct val="90000"/>
              </a:lnSpc>
              <a:spcBef>
                <a:spcPts val="0"/>
              </a:spcBef>
              <a:spcAft>
                <a:spcPts val="0"/>
              </a:spcAft>
              <a:buClr>
                <a:srgbClr val="000000"/>
              </a:buClr>
              <a:buSzPct val="219779"/>
              <a:buFont typeface="Calibri"/>
              <a:buNone/>
            </a:pPr>
            <a:r>
              <a:rPr lang="en-US" sz="2600" b="0" i="0" u="none" strike="noStrike" cap="none" dirty="0">
                <a:solidFill>
                  <a:srgbClr val="000000"/>
                </a:solidFill>
                <a:latin typeface="Calibri"/>
                <a:ea typeface="Calibri"/>
                <a:cs typeface="Calibri"/>
                <a:sym typeface="Calibri"/>
              </a:rPr>
              <a:t>Lasso Regression</a:t>
            </a:r>
            <a:endParaRPr sz="2600" b="0" i="0" u="none" strike="noStrike" cap="none" dirty="0">
              <a:solidFill>
                <a:srgbClr val="000000"/>
              </a:solidFill>
              <a:latin typeface="Calibri"/>
              <a:ea typeface="Calibri"/>
              <a:cs typeface="Calibri"/>
              <a:sym typeface="Calibri"/>
            </a:endParaRPr>
          </a:p>
        </p:txBody>
      </p:sp>
      <p:sp>
        <p:nvSpPr>
          <p:cNvPr id="436" name="Google Shape;436;p14">
            <a:extLst>
              <a:ext uri="{FF2B5EF4-FFF2-40B4-BE49-F238E27FC236}">
                <a16:creationId xmlns:a16="http://schemas.microsoft.com/office/drawing/2014/main" id="{8806D4D4-FA0C-56C1-F59E-D5DEDFDEDA3B}"/>
              </a:ext>
            </a:extLst>
          </p:cNvPr>
          <p:cNvSpPr txBox="1"/>
          <p:nvPr/>
        </p:nvSpPr>
        <p:spPr>
          <a:xfrm>
            <a:off x="7595667" y="3034387"/>
            <a:ext cx="2255772" cy="1586774"/>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0000"/>
              </a:buClr>
              <a:buSzPct val="189349"/>
              <a:buFont typeface="Calibri"/>
              <a:buNone/>
            </a:pPr>
            <a:r>
              <a:rPr lang="en-US" sz="2200" b="1" i="0" u="none" strike="noStrike" cap="none" dirty="0">
                <a:solidFill>
                  <a:srgbClr val="000000"/>
                </a:solidFill>
                <a:latin typeface="Calibri"/>
                <a:ea typeface="Calibri"/>
                <a:cs typeface="Calibri"/>
                <a:sym typeface="Calibri"/>
              </a:rPr>
              <a:t>MODEL EVALUATION</a:t>
            </a:r>
            <a:endParaRPr sz="2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79720"/>
              <a:buFont typeface="Calibri"/>
              <a:buNone/>
            </a:pPr>
            <a:br>
              <a:rPr lang="en-US" sz="4300" b="0" i="0" u="none" strike="noStrike" cap="none" dirty="0">
                <a:solidFill>
                  <a:srgbClr val="000000"/>
                </a:solidFill>
                <a:latin typeface="Calibri"/>
                <a:ea typeface="Calibri"/>
                <a:cs typeface="Calibri"/>
                <a:sym typeface="Calibri"/>
              </a:rPr>
            </a:br>
            <a:r>
              <a:rPr lang="en-US" sz="2200" dirty="0">
                <a:solidFill>
                  <a:srgbClr val="000000"/>
                </a:solidFill>
                <a:latin typeface="Calibri"/>
                <a:ea typeface="Calibri"/>
                <a:cs typeface="Calibri"/>
                <a:sym typeface="Calibri"/>
              </a:rPr>
              <a:t>R^2, MAE, MSE, </a:t>
            </a:r>
            <a:r>
              <a:rPr lang="en-US" sz="2200" b="0" i="0" u="none" strike="noStrike" cap="none" dirty="0">
                <a:solidFill>
                  <a:srgbClr val="000000"/>
                </a:solidFill>
                <a:latin typeface="Calibri"/>
                <a:ea typeface="Calibri"/>
                <a:cs typeface="Calibri"/>
                <a:sym typeface="Calibri"/>
              </a:rPr>
              <a:t>RMSE</a:t>
            </a:r>
            <a:endParaRPr sz="1300" b="0" i="0" u="none" strike="noStrike" cap="none" dirty="0">
              <a:solidFill>
                <a:srgbClr val="000000"/>
              </a:solidFill>
              <a:latin typeface="Arial"/>
              <a:ea typeface="Arial"/>
              <a:cs typeface="Arial"/>
              <a:sym typeface="Arial"/>
            </a:endParaRPr>
          </a:p>
        </p:txBody>
      </p:sp>
      <p:sp>
        <p:nvSpPr>
          <p:cNvPr id="437" name="Google Shape;437;p14">
            <a:extLst>
              <a:ext uri="{FF2B5EF4-FFF2-40B4-BE49-F238E27FC236}">
                <a16:creationId xmlns:a16="http://schemas.microsoft.com/office/drawing/2014/main" id="{14BF3D68-8971-256B-8F10-4E724E9B4A87}"/>
              </a:ext>
            </a:extLst>
          </p:cNvPr>
          <p:cNvSpPr/>
          <p:nvPr/>
        </p:nvSpPr>
        <p:spPr>
          <a:xfrm rot="-8100000" flipH="1">
            <a:off x="-964439" y="5591066"/>
            <a:ext cx="2982940" cy="1481975"/>
          </a:xfrm>
          <a:prstGeom prst="triangle">
            <a:avLst>
              <a:gd name="adj" fmla="val 50000"/>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8" name="Google Shape;438;p14">
            <a:extLst>
              <a:ext uri="{FF2B5EF4-FFF2-40B4-BE49-F238E27FC236}">
                <a16:creationId xmlns:a16="http://schemas.microsoft.com/office/drawing/2014/main" id="{25921107-751F-76A2-80B8-336CCB9AE6FF}"/>
              </a:ext>
            </a:extLst>
          </p:cNvPr>
          <p:cNvSpPr/>
          <p:nvPr/>
        </p:nvSpPr>
        <p:spPr>
          <a:xfrm rot="-2700000" flipH="1">
            <a:off x="306432" y="5273670"/>
            <a:ext cx="841505" cy="841505"/>
          </a:xfrm>
          <a:prstGeom prst="rect">
            <a:avLst/>
          </a:prstGeom>
          <a:solidFill>
            <a:schemeClr val="accent1">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9653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0927-A124-A8E5-4478-61B6C9E9991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0A46804-764F-D74B-4F5A-4F4CEE7C63CC}"/>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PCA with Linear Regression</a:t>
            </a:r>
          </a:p>
        </p:txBody>
      </p:sp>
      <p:pic>
        <p:nvPicPr>
          <p:cNvPr id="1026" name="Picture 2">
            <a:extLst>
              <a:ext uri="{FF2B5EF4-FFF2-40B4-BE49-F238E27FC236}">
                <a16:creationId xmlns:a16="http://schemas.microsoft.com/office/drawing/2014/main" id="{EAEC59FE-4A44-B77D-097A-1DC4CFEDB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67" y="2398994"/>
            <a:ext cx="4786097" cy="3898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D8950E-93B4-3E1B-595B-183571F15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229" y="2398994"/>
            <a:ext cx="4786097" cy="3711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453C95-C4B7-6C29-D7EB-36487439C029}"/>
              </a:ext>
            </a:extLst>
          </p:cNvPr>
          <p:cNvSpPr txBox="1"/>
          <p:nvPr/>
        </p:nvSpPr>
        <p:spPr>
          <a:xfrm>
            <a:off x="4601498" y="1514167"/>
            <a:ext cx="2812025" cy="461665"/>
          </a:xfrm>
          <a:prstGeom prst="rect">
            <a:avLst/>
          </a:prstGeom>
          <a:solidFill>
            <a:schemeClr val="accent5">
              <a:lumMod val="60000"/>
              <a:lumOff val="40000"/>
            </a:schemeClr>
          </a:solidFill>
        </p:spPr>
        <p:txBody>
          <a:bodyPr wrap="square" rtlCol="0">
            <a:spAutoFit/>
          </a:bodyPr>
          <a:lstStyle>
            <a:defPPr>
              <a:defRPr lang="en-US"/>
            </a:defPPr>
            <a:lvl1pPr algn="just">
              <a:defRPr sz="3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a:t>R squared = 84.10 %</a:t>
            </a:r>
          </a:p>
        </p:txBody>
      </p:sp>
    </p:spTree>
    <p:extLst>
      <p:ext uri="{BB962C8B-B14F-4D97-AF65-F5344CB8AC3E}">
        <p14:creationId xmlns:p14="http://schemas.microsoft.com/office/powerpoint/2010/main" val="339186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2" name="Google Shape;182;p2"/>
          <p:cNvSpPr/>
          <p:nvPr/>
        </p:nvSpPr>
        <p:spPr>
          <a:xfrm rot="-2700000" flipH="1">
            <a:off x="11131130" y="4621062"/>
            <a:ext cx="224347" cy="224347"/>
          </a:xfrm>
          <a:prstGeom prst="rect">
            <a:avLst/>
          </a:prstGeom>
          <a:solidFill>
            <a:schemeClr val="accent4">
              <a:alpha val="2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rot="-5400000" flipH="1">
            <a:off x="5650831" y="-5650831"/>
            <a:ext cx="890339" cy="12192000"/>
          </a:xfrm>
          <a:prstGeom prst="rect">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184" name="Google Shape;184;p2"/>
          <p:cNvSpPr txBox="1"/>
          <p:nvPr/>
        </p:nvSpPr>
        <p:spPr>
          <a:xfrm>
            <a:off x="216371" y="92496"/>
            <a:ext cx="4560584" cy="7636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000"/>
              <a:buFont typeface="Calibri"/>
              <a:buNone/>
            </a:pPr>
            <a:r>
              <a:rPr lang="en-US" sz="4400" b="1" u="none" strike="noStrike" cap="none" dirty="0">
                <a:solidFill>
                  <a:schemeClr val="bg1"/>
                </a:solidFill>
                <a:latin typeface="Calibri"/>
                <a:ea typeface="Calibri"/>
                <a:cs typeface="Calibri"/>
                <a:sym typeface="Calibri"/>
              </a:rPr>
              <a:t>Contents</a:t>
            </a:r>
            <a:endParaRPr sz="1400" b="0" u="none" strike="noStrike" cap="none" dirty="0">
              <a:solidFill>
                <a:schemeClr val="bg1"/>
              </a:solidFill>
              <a:latin typeface="Arial"/>
              <a:ea typeface="Arial"/>
              <a:cs typeface="Arial"/>
              <a:sym typeface="Arial"/>
            </a:endParaRPr>
          </a:p>
        </p:txBody>
      </p:sp>
      <p:sp>
        <p:nvSpPr>
          <p:cNvPr id="185" name="Google Shape;185;p2"/>
          <p:cNvSpPr/>
          <p:nvPr/>
        </p:nvSpPr>
        <p:spPr>
          <a:xfrm>
            <a:off x="1083733" y="2075138"/>
            <a:ext cx="2255773" cy="2806134"/>
          </a:xfrm>
          <a:prstGeom prst="rect">
            <a:avLst/>
          </a:prstGeom>
          <a:solidFill>
            <a:schemeClr val="accent5">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6" name="Google Shape;186;p2"/>
          <p:cNvSpPr/>
          <p:nvPr/>
        </p:nvSpPr>
        <p:spPr>
          <a:xfrm>
            <a:off x="3758288" y="2075138"/>
            <a:ext cx="2255773" cy="2806134"/>
          </a:xfrm>
          <a:prstGeom prst="rect">
            <a:avLst/>
          </a:prstGeom>
          <a:solidFill>
            <a:schemeClr val="accent5">
              <a:lumMod val="40000"/>
              <a:lumOff val="60000"/>
            </a:schemeClr>
          </a:solidFill>
          <a:ln>
            <a:noFill/>
          </a:ln>
        </p:spPr>
        <p:txBody>
          <a:bodyPr spcFirstLastPara="1" wrap="square" lIns="91425" tIns="45700" rIns="91425" bIns="45700" anchor="ctr" anchorCtr="0">
            <a:noAutofit/>
          </a:bodyPr>
          <a:lstStyle/>
          <a:p>
            <a:pPr algn="ctr">
              <a:buClr>
                <a:srgbClr val="000000"/>
              </a:buClr>
              <a:buSzPts val="1400"/>
            </a:pPr>
            <a:endParaRPr sz="1400">
              <a:solidFill>
                <a:srgbClr val="FFFFFF"/>
              </a:solidFill>
              <a:latin typeface="Arial"/>
              <a:cs typeface="Arial"/>
              <a:sym typeface="Arial"/>
            </a:endParaRPr>
          </a:p>
        </p:txBody>
      </p:sp>
      <p:sp>
        <p:nvSpPr>
          <p:cNvPr id="187" name="Google Shape;187;p2"/>
          <p:cNvSpPr/>
          <p:nvPr/>
        </p:nvSpPr>
        <p:spPr>
          <a:xfrm>
            <a:off x="6451002" y="2075138"/>
            <a:ext cx="2255773" cy="2806134"/>
          </a:xfrm>
          <a:prstGeom prst="rect">
            <a:avLst/>
          </a:prstGeom>
          <a:solidFill>
            <a:schemeClr val="accent5">
              <a:lumMod val="40000"/>
              <a:lumOff val="60000"/>
            </a:schemeClr>
          </a:solidFill>
          <a:ln>
            <a:noFill/>
          </a:ln>
        </p:spPr>
        <p:txBody>
          <a:bodyPr spcFirstLastPara="1" wrap="square" lIns="91425" tIns="45700" rIns="91425" bIns="45700" anchor="ctr" anchorCtr="0">
            <a:noAutofit/>
          </a:bodyPr>
          <a:lstStyle/>
          <a:p>
            <a:pPr algn="ctr">
              <a:buClr>
                <a:srgbClr val="000000"/>
              </a:buClr>
              <a:buSzPts val="1400"/>
            </a:pPr>
            <a:endParaRPr sz="1400">
              <a:solidFill>
                <a:srgbClr val="FFFFFF"/>
              </a:solidFill>
              <a:latin typeface="Arial"/>
              <a:cs typeface="Arial"/>
              <a:sym typeface="Arial"/>
            </a:endParaRPr>
          </a:p>
        </p:txBody>
      </p:sp>
      <p:sp>
        <p:nvSpPr>
          <p:cNvPr id="188" name="Google Shape;188;p2"/>
          <p:cNvSpPr/>
          <p:nvPr/>
        </p:nvSpPr>
        <p:spPr>
          <a:xfrm>
            <a:off x="9125557" y="2075138"/>
            <a:ext cx="2528942" cy="2806134"/>
          </a:xfrm>
          <a:prstGeom prst="rect">
            <a:avLst/>
          </a:prstGeom>
          <a:solidFill>
            <a:schemeClr val="accent5">
              <a:lumMod val="40000"/>
              <a:lumOff val="60000"/>
            </a:schemeClr>
          </a:solidFill>
          <a:ln>
            <a:noFill/>
          </a:ln>
        </p:spPr>
        <p:txBody>
          <a:bodyPr spcFirstLastPara="1" wrap="square" lIns="91425" tIns="45700" rIns="91425" bIns="45700" anchor="ctr" anchorCtr="0">
            <a:noAutofit/>
          </a:bodyPr>
          <a:lstStyle/>
          <a:p>
            <a:pPr algn="ctr">
              <a:buClr>
                <a:srgbClr val="000000"/>
              </a:buClr>
              <a:buSzPts val="1400"/>
            </a:pPr>
            <a:endParaRPr sz="1400">
              <a:solidFill>
                <a:srgbClr val="FFFFFF"/>
              </a:solidFill>
              <a:latin typeface="Arial"/>
              <a:cs typeface="Arial"/>
              <a:sym typeface="Arial"/>
            </a:endParaRPr>
          </a:p>
        </p:txBody>
      </p:sp>
      <p:pic>
        <p:nvPicPr>
          <p:cNvPr id="189" name="Google Shape;189;p2" descr="Presentation with bar chart"/>
          <p:cNvPicPr preferRelativeResize="0"/>
          <p:nvPr/>
        </p:nvPicPr>
        <p:blipFill rotWithShape="1">
          <a:blip r:embed="rId3">
            <a:alphaModFix/>
          </a:blip>
          <a:srcRect/>
          <a:stretch/>
        </p:blipFill>
        <p:spPr>
          <a:xfrm>
            <a:off x="9796243" y="2216504"/>
            <a:ext cx="914400" cy="914400"/>
          </a:xfrm>
          <a:prstGeom prst="rect">
            <a:avLst/>
          </a:prstGeom>
          <a:noFill/>
          <a:ln>
            <a:noFill/>
          </a:ln>
        </p:spPr>
      </p:pic>
      <p:pic>
        <p:nvPicPr>
          <p:cNvPr id="190" name="Google Shape;190;p2" descr="Bullseye"/>
          <p:cNvPicPr preferRelativeResize="0"/>
          <p:nvPr/>
        </p:nvPicPr>
        <p:blipFill rotWithShape="1">
          <a:blip r:embed="rId4">
            <a:alphaModFix/>
          </a:blip>
          <a:srcRect/>
          <a:stretch/>
        </p:blipFill>
        <p:spPr>
          <a:xfrm>
            <a:off x="1693282" y="2216504"/>
            <a:ext cx="914400" cy="914400"/>
          </a:xfrm>
          <a:prstGeom prst="rect">
            <a:avLst/>
          </a:prstGeom>
          <a:noFill/>
          <a:ln>
            <a:noFill/>
          </a:ln>
        </p:spPr>
      </p:pic>
      <p:pic>
        <p:nvPicPr>
          <p:cNvPr id="191" name="Google Shape;191;p2" descr="Research"/>
          <p:cNvPicPr preferRelativeResize="0"/>
          <p:nvPr/>
        </p:nvPicPr>
        <p:blipFill rotWithShape="1">
          <a:blip r:embed="rId5">
            <a:alphaModFix/>
          </a:blip>
          <a:srcRect/>
          <a:stretch/>
        </p:blipFill>
        <p:spPr>
          <a:xfrm>
            <a:off x="7185735" y="2216504"/>
            <a:ext cx="914400" cy="914400"/>
          </a:xfrm>
          <a:prstGeom prst="rect">
            <a:avLst/>
          </a:prstGeom>
          <a:noFill/>
          <a:ln>
            <a:noFill/>
          </a:ln>
        </p:spPr>
      </p:pic>
      <p:pic>
        <p:nvPicPr>
          <p:cNvPr id="192" name="Google Shape;192;p2" descr="Bar chart"/>
          <p:cNvPicPr preferRelativeResize="0"/>
          <p:nvPr/>
        </p:nvPicPr>
        <p:blipFill rotWithShape="1">
          <a:blip r:embed="rId6">
            <a:alphaModFix/>
          </a:blip>
          <a:srcRect/>
          <a:stretch/>
        </p:blipFill>
        <p:spPr>
          <a:xfrm>
            <a:off x="4428974" y="2198524"/>
            <a:ext cx="914400" cy="914400"/>
          </a:xfrm>
          <a:prstGeom prst="rect">
            <a:avLst/>
          </a:prstGeom>
          <a:noFill/>
          <a:ln>
            <a:noFill/>
          </a:ln>
        </p:spPr>
      </p:pic>
      <p:sp>
        <p:nvSpPr>
          <p:cNvPr id="193" name="Google Shape;193;p2"/>
          <p:cNvSpPr txBox="1"/>
          <p:nvPr/>
        </p:nvSpPr>
        <p:spPr>
          <a:xfrm>
            <a:off x="1158859" y="3273818"/>
            <a:ext cx="2105520" cy="113862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ct val="216216"/>
              <a:buFont typeface="Calibri"/>
              <a:buNone/>
            </a:pPr>
            <a:r>
              <a:rPr lang="en-US" sz="2000" b="1" i="0" u="none" strike="noStrike" cap="none" dirty="0">
                <a:solidFill>
                  <a:srgbClr val="000000"/>
                </a:solidFill>
                <a:latin typeface="Calibri"/>
                <a:ea typeface="Calibri"/>
                <a:cs typeface="Calibri"/>
                <a:sym typeface="Calibri"/>
              </a:rPr>
              <a:t>Problem Definition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16216"/>
              <a:buFont typeface="Calibri"/>
              <a:buNone/>
            </a:pPr>
            <a:endParaRPr sz="2000" b="1" i="0" u="none" strike="noStrike" cap="none" dirty="0">
              <a:solidFill>
                <a:srgbClr val="000000"/>
              </a:solidFill>
              <a:latin typeface="Calibri"/>
              <a:ea typeface="Calibri"/>
              <a:cs typeface="Calibri"/>
              <a:sym typeface="Calibri"/>
            </a:endParaRPr>
          </a:p>
        </p:txBody>
      </p:sp>
      <p:sp>
        <p:nvSpPr>
          <p:cNvPr id="194" name="Google Shape;194;p2"/>
          <p:cNvSpPr txBox="1"/>
          <p:nvPr/>
        </p:nvSpPr>
        <p:spPr>
          <a:xfrm>
            <a:off x="3920767" y="3328417"/>
            <a:ext cx="2105520" cy="7636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ct val="216215"/>
              <a:buFont typeface="Calibri"/>
              <a:buNone/>
            </a:pPr>
            <a:r>
              <a:rPr lang="en-US" sz="2000" b="1" i="0" u="none" strike="noStrike" cap="none" dirty="0">
                <a:solidFill>
                  <a:srgbClr val="000000"/>
                </a:solidFill>
                <a:latin typeface="Calibri"/>
                <a:ea typeface="Calibri"/>
                <a:cs typeface="Calibri"/>
                <a:sym typeface="Calibri"/>
              </a:rPr>
              <a:t>EDA</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ct val="216215"/>
              <a:buFont typeface="Calibri"/>
              <a:buNone/>
            </a:pPr>
            <a:endParaRPr sz="2000" b="1" i="0" u="none" strike="noStrike" cap="none" dirty="0">
              <a:solidFill>
                <a:srgbClr val="000000"/>
              </a:solidFill>
              <a:latin typeface="Calibri"/>
              <a:ea typeface="Calibri"/>
              <a:cs typeface="Calibri"/>
              <a:sym typeface="Calibri"/>
            </a:endParaRPr>
          </a:p>
        </p:txBody>
      </p:sp>
      <p:sp>
        <p:nvSpPr>
          <p:cNvPr id="195" name="Google Shape;195;p2"/>
          <p:cNvSpPr txBox="1"/>
          <p:nvPr/>
        </p:nvSpPr>
        <p:spPr>
          <a:xfrm>
            <a:off x="6526128" y="3272270"/>
            <a:ext cx="2105520" cy="9961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000"/>
              <a:buFont typeface="Calibri"/>
              <a:buNone/>
            </a:pPr>
            <a:r>
              <a:rPr lang="en-US" sz="2000" b="1" i="0" u="none" strike="noStrike" cap="none" dirty="0">
                <a:solidFill>
                  <a:srgbClr val="000000"/>
                </a:solidFill>
                <a:latin typeface="Calibri"/>
                <a:ea typeface="Calibri"/>
                <a:cs typeface="Calibri"/>
                <a:sym typeface="Calibri"/>
              </a:rPr>
              <a:t>Machine Learning</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000"/>
              <a:buFont typeface="Calibri"/>
              <a:buNone/>
            </a:pPr>
            <a:endParaRPr sz="2000" b="1" i="0" u="none" strike="noStrike" cap="none" dirty="0">
              <a:solidFill>
                <a:srgbClr val="000000"/>
              </a:solidFill>
              <a:latin typeface="Calibri"/>
              <a:ea typeface="Calibri"/>
              <a:cs typeface="Calibri"/>
              <a:sym typeface="Calibri"/>
            </a:endParaRPr>
          </a:p>
        </p:txBody>
      </p:sp>
      <p:sp>
        <p:nvSpPr>
          <p:cNvPr id="196" name="Google Shape;196;p2"/>
          <p:cNvSpPr txBox="1"/>
          <p:nvPr/>
        </p:nvSpPr>
        <p:spPr>
          <a:xfrm>
            <a:off x="9286947" y="3155377"/>
            <a:ext cx="2234916" cy="1323933"/>
          </a:xfrm>
          <a:prstGeom prst="rect">
            <a:avLst/>
          </a:prstGeom>
          <a:solidFill>
            <a:schemeClr val="accent5">
              <a:lumMod val="40000"/>
              <a:lumOff val="60000"/>
            </a:schemeClr>
          </a:solidFill>
          <a:ln>
            <a:noFill/>
          </a:ln>
        </p:spPr>
        <p:txBody>
          <a:bodyPr spcFirstLastPara="1" wrap="square" lIns="91425" tIns="45700" rIns="91425" bIns="45700" anchor="ctr" anchorCtr="0">
            <a:noAutofit/>
          </a:bodyPr>
          <a:lstStyle>
            <a:defPPr>
              <a:defRPr lang="en-US"/>
            </a:defPPr>
            <a:lvl1pPr algn="ctr">
              <a:buClr>
                <a:srgbClr val="000000"/>
              </a:buClr>
              <a:buSzPts val="1400"/>
              <a:defRPr sz="1400">
                <a:solidFill>
                  <a:srgbClr val="FFFFFF"/>
                </a:solidFill>
                <a:latin typeface="Arial"/>
                <a:cs typeface="Arial"/>
              </a:defRPr>
            </a:lvl1pPr>
          </a:lstStyle>
          <a:p>
            <a:r>
              <a:rPr lang="en-US" sz="1800" b="1" dirty="0">
                <a:solidFill>
                  <a:schemeClr val="tx1"/>
                </a:solidFill>
                <a:sym typeface="Calibri"/>
              </a:rPr>
              <a:t>Results &amp; Recommendation</a:t>
            </a:r>
            <a:endParaRPr lang="en-US" sz="1800" b="1" dirty="0">
              <a:solidFill>
                <a:schemeClr val="tx1"/>
              </a:solidFill>
            </a:endParaRPr>
          </a:p>
          <a:p>
            <a:endParaRPr dirty="0">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ED6C-DAEA-AC72-5484-4A2FEF13D86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A096F60-5E0C-86E0-4E4F-BAF037B9438E}"/>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Linear Regression with Lasso </a:t>
            </a:r>
          </a:p>
        </p:txBody>
      </p:sp>
      <p:sp>
        <p:nvSpPr>
          <p:cNvPr id="2" name="TextBox 1">
            <a:extLst>
              <a:ext uri="{FF2B5EF4-FFF2-40B4-BE49-F238E27FC236}">
                <a16:creationId xmlns:a16="http://schemas.microsoft.com/office/drawing/2014/main" id="{36400B2A-C30C-D93D-F91D-3F860CCD90C5}"/>
              </a:ext>
            </a:extLst>
          </p:cNvPr>
          <p:cNvSpPr txBox="1"/>
          <p:nvPr/>
        </p:nvSpPr>
        <p:spPr>
          <a:xfrm>
            <a:off x="4601498" y="1514167"/>
            <a:ext cx="2812025" cy="461665"/>
          </a:xfrm>
          <a:prstGeom prst="rect">
            <a:avLst/>
          </a:prstGeom>
          <a:solidFill>
            <a:schemeClr val="accent5">
              <a:lumMod val="60000"/>
              <a:lumOff val="40000"/>
            </a:schemeClr>
          </a:solidFill>
        </p:spPr>
        <p:txBody>
          <a:bodyPr wrap="square" rtlCol="0">
            <a:spAutoFit/>
          </a:bodyPr>
          <a:lstStyle>
            <a:defPPr>
              <a:defRPr lang="en-US"/>
            </a:defPPr>
            <a:lvl1pPr algn="just">
              <a:defRPr sz="3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a:t>R squared = 80.81 %</a:t>
            </a:r>
          </a:p>
        </p:txBody>
      </p:sp>
      <p:pic>
        <p:nvPicPr>
          <p:cNvPr id="2054" name="Picture 6">
            <a:extLst>
              <a:ext uri="{FF2B5EF4-FFF2-40B4-BE49-F238E27FC236}">
                <a16:creationId xmlns:a16="http://schemas.microsoft.com/office/drawing/2014/main" id="{AFE6D903-C6D7-B896-07A8-9C7D90DA6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8819"/>
            <a:ext cx="4819343" cy="39252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1B4F4C8-4D3C-4139-9F64-DEB047170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899" y="2324291"/>
            <a:ext cx="4885145" cy="373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2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70CB7-47EC-99C7-97E2-17BEF7A7E5B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4252EB3-5BD6-248F-E955-AA7B026655A1}"/>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Linear Regression with Ridge </a:t>
            </a:r>
          </a:p>
        </p:txBody>
      </p:sp>
      <p:sp>
        <p:nvSpPr>
          <p:cNvPr id="2" name="TextBox 1">
            <a:extLst>
              <a:ext uri="{FF2B5EF4-FFF2-40B4-BE49-F238E27FC236}">
                <a16:creationId xmlns:a16="http://schemas.microsoft.com/office/drawing/2014/main" id="{739F8592-4F70-A116-A252-C561101DF977}"/>
              </a:ext>
            </a:extLst>
          </p:cNvPr>
          <p:cNvSpPr txBox="1"/>
          <p:nvPr/>
        </p:nvSpPr>
        <p:spPr>
          <a:xfrm>
            <a:off x="4601498" y="1514167"/>
            <a:ext cx="2812025" cy="461665"/>
          </a:xfrm>
          <a:prstGeom prst="rect">
            <a:avLst/>
          </a:prstGeom>
          <a:solidFill>
            <a:schemeClr val="accent5">
              <a:lumMod val="60000"/>
              <a:lumOff val="40000"/>
            </a:schemeClr>
          </a:solidFill>
        </p:spPr>
        <p:txBody>
          <a:bodyPr wrap="square" rtlCol="0">
            <a:spAutoFit/>
          </a:bodyPr>
          <a:lstStyle>
            <a:defPPr>
              <a:defRPr lang="en-US"/>
            </a:defPPr>
            <a:lvl1pPr algn="just">
              <a:defRPr sz="3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a:t>R squared = 84.52 %</a:t>
            </a:r>
          </a:p>
        </p:txBody>
      </p:sp>
      <p:pic>
        <p:nvPicPr>
          <p:cNvPr id="3078" name="Picture 6">
            <a:extLst>
              <a:ext uri="{FF2B5EF4-FFF2-40B4-BE49-F238E27FC236}">
                <a16:creationId xmlns:a16="http://schemas.microsoft.com/office/drawing/2014/main" id="{53FE8295-7869-2D29-9761-064BFEC0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18" y="2492017"/>
            <a:ext cx="4702496" cy="3830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CBDFCC-1F7B-1056-92CF-89F483EF55F4}"/>
              </a:ext>
            </a:extLst>
          </p:cNvPr>
          <p:cNvPicPr>
            <a:picLocks noChangeAspect="1"/>
          </p:cNvPicPr>
          <p:nvPr/>
        </p:nvPicPr>
        <p:blipFill>
          <a:blip r:embed="rId3"/>
          <a:stretch>
            <a:fillRect/>
          </a:stretch>
        </p:blipFill>
        <p:spPr>
          <a:xfrm>
            <a:off x="6700073" y="2446925"/>
            <a:ext cx="5188891" cy="3967927"/>
          </a:xfrm>
          <a:prstGeom prst="rect">
            <a:avLst/>
          </a:prstGeom>
        </p:spPr>
      </p:pic>
    </p:spTree>
    <p:extLst>
      <p:ext uri="{BB962C8B-B14F-4D97-AF65-F5344CB8AC3E}">
        <p14:creationId xmlns:p14="http://schemas.microsoft.com/office/powerpoint/2010/main" val="78026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B51F1-BA36-84E1-FCF0-D78C943D99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3BC7FB0-D9F6-B42D-E462-AB05374080BE}"/>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Model Comparison</a:t>
            </a:r>
          </a:p>
        </p:txBody>
      </p:sp>
      <p:sp>
        <p:nvSpPr>
          <p:cNvPr id="2" name="TextBox 1">
            <a:extLst>
              <a:ext uri="{FF2B5EF4-FFF2-40B4-BE49-F238E27FC236}">
                <a16:creationId xmlns:a16="http://schemas.microsoft.com/office/drawing/2014/main" id="{E0C0D8BF-6E69-889E-A685-7453524F073D}"/>
              </a:ext>
            </a:extLst>
          </p:cNvPr>
          <p:cNvSpPr txBox="1"/>
          <p:nvPr/>
        </p:nvSpPr>
        <p:spPr>
          <a:xfrm>
            <a:off x="374263" y="1514167"/>
            <a:ext cx="7015408" cy="461665"/>
          </a:xfrm>
          <a:prstGeom prst="rect">
            <a:avLst/>
          </a:prstGeom>
          <a:solidFill>
            <a:schemeClr val="accent5">
              <a:lumMod val="60000"/>
              <a:lumOff val="40000"/>
            </a:schemeClr>
          </a:solidFill>
        </p:spPr>
        <p:txBody>
          <a:bodyPr wrap="square" lIns="91440" tIns="45720" rIns="91440" bIns="45720" rtlCol="0" anchor="t">
            <a:spAutoFit/>
          </a:bodyPr>
          <a:lstStyle>
            <a:defPPr>
              <a:defRPr lang="en-US"/>
            </a:defPPr>
            <a:lvl1pPr algn="just">
              <a:defRPr sz="3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400" dirty="0"/>
              <a:t>Best Model -- Ridge Regression       R squared = 84.52 %</a:t>
            </a:r>
          </a:p>
        </p:txBody>
      </p:sp>
      <p:pic>
        <p:nvPicPr>
          <p:cNvPr id="3" name="Picture 2">
            <a:extLst>
              <a:ext uri="{FF2B5EF4-FFF2-40B4-BE49-F238E27FC236}">
                <a16:creationId xmlns:a16="http://schemas.microsoft.com/office/drawing/2014/main" id="{257DC8FD-CEFA-C2CA-EA9B-F8C84C5754CE}"/>
              </a:ext>
            </a:extLst>
          </p:cNvPr>
          <p:cNvPicPr>
            <a:picLocks noChangeAspect="1"/>
          </p:cNvPicPr>
          <p:nvPr/>
        </p:nvPicPr>
        <p:blipFill>
          <a:blip r:embed="rId2"/>
          <a:stretch>
            <a:fillRect/>
          </a:stretch>
        </p:blipFill>
        <p:spPr>
          <a:xfrm>
            <a:off x="77284" y="2527081"/>
            <a:ext cx="7781893" cy="2563292"/>
          </a:xfrm>
          <a:prstGeom prst="rect">
            <a:avLst/>
          </a:prstGeom>
        </p:spPr>
      </p:pic>
      <p:sp>
        <p:nvSpPr>
          <p:cNvPr id="4" name="TextBox 3">
            <a:extLst>
              <a:ext uri="{FF2B5EF4-FFF2-40B4-BE49-F238E27FC236}">
                <a16:creationId xmlns:a16="http://schemas.microsoft.com/office/drawing/2014/main" id="{AA6E9B8B-82F9-19A9-C1E5-0119F5C81B36}"/>
              </a:ext>
            </a:extLst>
          </p:cNvPr>
          <p:cNvSpPr txBox="1"/>
          <p:nvPr/>
        </p:nvSpPr>
        <p:spPr>
          <a:xfrm>
            <a:off x="8286750" y="2812032"/>
            <a:ext cx="3352800"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Ridge regression was able to select the appropriate number of features required to explain the variability of the model in contrast to Lasso which reduced most of the variables to zero.</a:t>
            </a:r>
          </a:p>
        </p:txBody>
      </p:sp>
    </p:spTree>
    <p:extLst>
      <p:ext uri="{BB962C8B-B14F-4D97-AF65-F5344CB8AC3E}">
        <p14:creationId xmlns:p14="http://schemas.microsoft.com/office/powerpoint/2010/main" val="102818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A8BF4-7C13-BE56-8ABD-B8572ED65FA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88B3B5A-6475-6DCB-8FAA-B0117DFCD425}"/>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Model Comparison  -- Error Metrics</a:t>
            </a:r>
          </a:p>
        </p:txBody>
      </p:sp>
      <p:pic>
        <p:nvPicPr>
          <p:cNvPr id="4100" name="Picture 4">
            <a:extLst>
              <a:ext uri="{FF2B5EF4-FFF2-40B4-BE49-F238E27FC236}">
                <a16:creationId xmlns:a16="http://schemas.microsoft.com/office/drawing/2014/main" id="{04CC0765-0A34-C384-5CEA-7B1932552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37" y="1469001"/>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424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0B63E-0FC2-C651-84E4-3CEC0C41CA7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0A9FE22-2878-5996-D6C8-29D35BB40E65}"/>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Feature Importances</a:t>
            </a:r>
          </a:p>
        </p:txBody>
      </p:sp>
      <p:pic>
        <p:nvPicPr>
          <p:cNvPr id="5122" name="Picture 2">
            <a:extLst>
              <a:ext uri="{FF2B5EF4-FFF2-40B4-BE49-F238E27FC236}">
                <a16:creationId xmlns:a16="http://schemas.microsoft.com/office/drawing/2014/main" id="{993F90F9-7168-FF27-7C6F-69CD96544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21" y="1315050"/>
            <a:ext cx="10525125" cy="4552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03F7ED-09E2-5439-B8D6-674C2B0FCC98}"/>
              </a:ext>
            </a:extLst>
          </p:cNvPr>
          <p:cNvSpPr txBox="1"/>
          <p:nvPr/>
        </p:nvSpPr>
        <p:spPr>
          <a:xfrm>
            <a:off x="10593883" y="1656275"/>
            <a:ext cx="1598118" cy="830997"/>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rtlCol="0" anchor="t">
            <a:spAutoFit/>
          </a:bodyPr>
          <a:lstStyle/>
          <a:p>
            <a:r>
              <a:rPr lang="en-US" sz="1600" dirty="0"/>
              <a:t>Positive  effect on life expectancy</a:t>
            </a:r>
          </a:p>
        </p:txBody>
      </p:sp>
      <p:sp>
        <p:nvSpPr>
          <p:cNvPr id="3" name="TextBox 2">
            <a:extLst>
              <a:ext uri="{FF2B5EF4-FFF2-40B4-BE49-F238E27FC236}">
                <a16:creationId xmlns:a16="http://schemas.microsoft.com/office/drawing/2014/main" id="{0908ECB0-CF2E-8D93-45B5-BF78A2314E9B}"/>
              </a:ext>
            </a:extLst>
          </p:cNvPr>
          <p:cNvSpPr txBox="1"/>
          <p:nvPr/>
        </p:nvSpPr>
        <p:spPr>
          <a:xfrm>
            <a:off x="3928275" y="5624051"/>
            <a:ext cx="227227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rtlCol="0" anchor="t">
            <a:spAutoFit/>
          </a:bodyPr>
          <a:lstStyle/>
          <a:p>
            <a:r>
              <a:rPr lang="en-US" dirty="0"/>
              <a:t>Negative Effect on life expectancy</a:t>
            </a:r>
          </a:p>
        </p:txBody>
      </p:sp>
    </p:spTree>
    <p:extLst>
      <p:ext uri="{BB962C8B-B14F-4D97-AF65-F5344CB8AC3E}">
        <p14:creationId xmlns:p14="http://schemas.microsoft.com/office/powerpoint/2010/main" val="335556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A9FA3-AFA9-AD89-DA65-3549538B1C1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27ED215-29CC-7CC9-58F8-9215F9274CE7}"/>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Recommendations and Conclusion</a:t>
            </a:r>
          </a:p>
        </p:txBody>
      </p:sp>
      <p:graphicFrame>
        <p:nvGraphicFramePr>
          <p:cNvPr id="7" name="Diagram 6">
            <a:extLst>
              <a:ext uri="{FF2B5EF4-FFF2-40B4-BE49-F238E27FC236}">
                <a16:creationId xmlns:a16="http://schemas.microsoft.com/office/drawing/2014/main" id="{E01A8F06-D9A8-0001-29CF-25A9EA3D7C4B}"/>
              </a:ext>
            </a:extLst>
          </p:cNvPr>
          <p:cNvGraphicFramePr/>
          <p:nvPr>
            <p:extLst>
              <p:ext uri="{D42A27DB-BD31-4B8C-83A1-F6EECF244321}">
                <p14:modId xmlns:p14="http://schemas.microsoft.com/office/powerpoint/2010/main" val="2405810717"/>
              </p:ext>
            </p:extLst>
          </p:nvPr>
        </p:nvGraphicFramePr>
        <p:xfrm>
          <a:off x="435913" y="2025775"/>
          <a:ext cx="5068498" cy="4709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73962DC-63D8-B6EF-F0D8-861C6E67A9E8}"/>
              </a:ext>
            </a:extLst>
          </p:cNvPr>
          <p:cNvSpPr txBox="1"/>
          <p:nvPr/>
        </p:nvSpPr>
        <p:spPr>
          <a:xfrm>
            <a:off x="88490" y="1189703"/>
            <a:ext cx="10087897" cy="923330"/>
          </a:xfrm>
          <a:prstGeom prst="rect">
            <a:avLst/>
          </a:prstGeom>
          <a:noFill/>
        </p:spPr>
        <p:txBody>
          <a:bodyPr wrap="square" rtlCol="0">
            <a:spAutoFit/>
          </a:bodyPr>
          <a:lstStyle/>
          <a:p>
            <a:r>
              <a:rPr lang="en-US" sz="1800" dirty="0"/>
              <a:t>According to the Ridge regression model, the following features have a negative effect on life expectancy. Higher value of these features will result in higher Financial Aid.</a:t>
            </a:r>
          </a:p>
          <a:p>
            <a:endParaRPr lang="en-US" dirty="0"/>
          </a:p>
        </p:txBody>
      </p:sp>
      <p:sp>
        <p:nvSpPr>
          <p:cNvPr id="3" name="Arrow: Up 2">
            <a:extLst>
              <a:ext uri="{FF2B5EF4-FFF2-40B4-BE49-F238E27FC236}">
                <a16:creationId xmlns:a16="http://schemas.microsoft.com/office/drawing/2014/main" id="{110D365B-02A7-4E12-F424-E9211F878C6D}"/>
              </a:ext>
            </a:extLst>
          </p:cNvPr>
          <p:cNvSpPr/>
          <p:nvPr/>
        </p:nvSpPr>
        <p:spPr>
          <a:xfrm>
            <a:off x="6174658" y="2458065"/>
            <a:ext cx="512933" cy="3962400"/>
          </a:xfrm>
          <a:prstGeom prs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03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A70BC-600A-1F28-E66E-991778E4A6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8EEA17-AEAE-6A58-4A3B-CDB1FE8E0DAD}"/>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Model Testing on Sample Unseen Data</a:t>
            </a:r>
          </a:p>
        </p:txBody>
      </p:sp>
      <p:pic>
        <p:nvPicPr>
          <p:cNvPr id="3" name="Picture 2">
            <a:extLst>
              <a:ext uri="{FF2B5EF4-FFF2-40B4-BE49-F238E27FC236}">
                <a16:creationId xmlns:a16="http://schemas.microsoft.com/office/drawing/2014/main" id="{B9BD0C60-8047-7906-1EE0-011EA6ACBC01}"/>
              </a:ext>
            </a:extLst>
          </p:cNvPr>
          <p:cNvPicPr>
            <a:picLocks noChangeAspect="1"/>
          </p:cNvPicPr>
          <p:nvPr/>
        </p:nvPicPr>
        <p:blipFill>
          <a:blip r:embed="rId2"/>
          <a:stretch>
            <a:fillRect/>
          </a:stretch>
        </p:blipFill>
        <p:spPr>
          <a:xfrm>
            <a:off x="186813" y="1493245"/>
            <a:ext cx="4138019" cy="3497883"/>
          </a:xfrm>
          <a:prstGeom prst="rect">
            <a:avLst/>
          </a:prstGeom>
        </p:spPr>
      </p:pic>
      <p:pic>
        <p:nvPicPr>
          <p:cNvPr id="7" name="Picture 6">
            <a:extLst>
              <a:ext uri="{FF2B5EF4-FFF2-40B4-BE49-F238E27FC236}">
                <a16:creationId xmlns:a16="http://schemas.microsoft.com/office/drawing/2014/main" id="{9B415B31-6A47-221A-19FA-F86F6CB97690}"/>
              </a:ext>
            </a:extLst>
          </p:cNvPr>
          <p:cNvPicPr>
            <a:picLocks noChangeAspect="1"/>
          </p:cNvPicPr>
          <p:nvPr/>
        </p:nvPicPr>
        <p:blipFill>
          <a:blip r:embed="rId3">
            <a:duotone>
              <a:prstClr val="black"/>
              <a:schemeClr val="tx2">
                <a:tint val="45000"/>
                <a:satMod val="400000"/>
              </a:schemeClr>
            </a:duotone>
          </a:blip>
          <a:stretch>
            <a:fillRect/>
          </a:stretch>
        </p:blipFill>
        <p:spPr>
          <a:xfrm>
            <a:off x="4853060" y="2453172"/>
            <a:ext cx="6212154" cy="431400"/>
          </a:xfrm>
          <a:prstGeom prst="rect">
            <a:avLst/>
          </a:prstGeom>
        </p:spPr>
      </p:pic>
      <p:sp>
        <p:nvSpPr>
          <p:cNvPr id="8" name="Arrow: Down 7">
            <a:extLst>
              <a:ext uri="{FF2B5EF4-FFF2-40B4-BE49-F238E27FC236}">
                <a16:creationId xmlns:a16="http://schemas.microsoft.com/office/drawing/2014/main" id="{679EAC8A-149D-5B44-43A8-26FB38DDFC40}"/>
              </a:ext>
            </a:extLst>
          </p:cNvPr>
          <p:cNvSpPr/>
          <p:nvPr/>
        </p:nvSpPr>
        <p:spPr>
          <a:xfrm>
            <a:off x="7867170" y="3047997"/>
            <a:ext cx="293604" cy="5309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852D819-D41F-D49C-A668-B2DE49EC711F}"/>
              </a:ext>
            </a:extLst>
          </p:cNvPr>
          <p:cNvSpPr txBox="1"/>
          <p:nvPr/>
        </p:nvSpPr>
        <p:spPr>
          <a:xfrm>
            <a:off x="5004619" y="3854245"/>
            <a:ext cx="547656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Financial Aid : Moderate </a:t>
            </a:r>
          </a:p>
        </p:txBody>
      </p:sp>
    </p:spTree>
    <p:extLst>
      <p:ext uri="{BB962C8B-B14F-4D97-AF65-F5344CB8AC3E}">
        <p14:creationId xmlns:p14="http://schemas.microsoft.com/office/powerpoint/2010/main" val="99362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Digital rendering of a coloured world map">
            <a:extLst>
              <a:ext uri="{FF2B5EF4-FFF2-40B4-BE49-F238E27FC236}">
                <a16:creationId xmlns:a16="http://schemas.microsoft.com/office/drawing/2014/main" id="{0D638CD4-F0A3-96E6-DA23-84E3011FF901}"/>
              </a:ext>
            </a:extLst>
          </p:cNvPr>
          <p:cNvPicPr>
            <a:picLocks noChangeAspect="1"/>
          </p:cNvPicPr>
          <p:nvPr/>
        </p:nvPicPr>
        <p:blipFill rotWithShape="1">
          <a:blip r:embed="rId2"/>
          <a:srcRect r="1" b="800"/>
          <a:stretch/>
        </p:blipFill>
        <p:spPr>
          <a:xfrm>
            <a:off x="20" y="10"/>
            <a:ext cx="9947062"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Cloud 4">
            <a:extLst>
              <a:ext uri="{FF2B5EF4-FFF2-40B4-BE49-F238E27FC236}">
                <a16:creationId xmlns:a16="http://schemas.microsoft.com/office/drawing/2014/main" id="{8C3787A0-48D2-DF92-F576-B959E98E87D8}"/>
              </a:ext>
            </a:extLst>
          </p:cNvPr>
          <p:cNvSpPr/>
          <p:nvPr/>
        </p:nvSpPr>
        <p:spPr>
          <a:xfrm>
            <a:off x="8046719" y="1690341"/>
            <a:ext cx="3633747" cy="2700062"/>
          </a:xfrm>
          <a:prstGeom prst="cloud">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ormAutofit/>
          </a:bodyPr>
          <a:lstStyle/>
          <a:p>
            <a:pPr defTabSz="914400">
              <a:lnSpc>
                <a:spcPct val="90000"/>
              </a:lnSpc>
              <a:spcAft>
                <a:spcPts val="600"/>
              </a:spcAft>
            </a:pPr>
            <a:r>
              <a:rPr lang="en-US" sz="2800" b="1" dirty="0">
                <a:solidFill>
                  <a:schemeClr val="bg1"/>
                </a:solidFill>
              </a:rPr>
              <a:t>       </a:t>
            </a:r>
          </a:p>
          <a:p>
            <a:pPr defTabSz="914400">
              <a:lnSpc>
                <a:spcPct val="90000"/>
              </a:lnSpc>
              <a:spcAft>
                <a:spcPts val="600"/>
              </a:spcAft>
            </a:pPr>
            <a:r>
              <a:rPr lang="en-US" sz="2800" b="1" dirty="0">
                <a:solidFill>
                  <a:schemeClr val="bg1"/>
                </a:solidFill>
              </a:rPr>
              <a:t>    Questions?</a:t>
            </a:r>
          </a:p>
        </p:txBody>
      </p:sp>
    </p:spTree>
    <p:extLst>
      <p:ext uri="{BB962C8B-B14F-4D97-AF65-F5344CB8AC3E}">
        <p14:creationId xmlns:p14="http://schemas.microsoft.com/office/powerpoint/2010/main" val="1337074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p:nvSpPr>
          <p:cNvPr id="5" name="TextBox 4">
            <a:extLst>
              <a:ext uri="{FF2B5EF4-FFF2-40B4-BE49-F238E27FC236}">
                <a16:creationId xmlns:a16="http://schemas.microsoft.com/office/drawing/2014/main" id="{B425E710-8F01-7932-90EC-7111C3593698}"/>
              </a:ext>
            </a:extLst>
          </p:cNvPr>
          <p:cNvSpPr txBox="1"/>
          <p:nvPr/>
        </p:nvSpPr>
        <p:spPr>
          <a:xfrm>
            <a:off x="6607277" y="2762863"/>
            <a:ext cx="4740547" cy="9408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accent5"/>
                </a:solidFill>
                <a:latin typeface="+mj-lt"/>
                <a:ea typeface="+mj-ea"/>
                <a:cs typeface="+mj-cs"/>
              </a:rPr>
              <a:t>Thank You!</a:t>
            </a:r>
          </a:p>
        </p:txBody>
      </p:sp>
      <p:pic>
        <p:nvPicPr>
          <p:cNvPr id="3" name="Picture 2" descr="A group of people around the earth&#10;&#10;Description automatically generated">
            <a:extLst>
              <a:ext uri="{FF2B5EF4-FFF2-40B4-BE49-F238E27FC236}">
                <a16:creationId xmlns:a16="http://schemas.microsoft.com/office/drawing/2014/main" id="{9741BC05-5D76-47FE-03BC-6582AFEE57CD}"/>
              </a:ext>
            </a:extLst>
          </p:cNvPr>
          <p:cNvPicPr>
            <a:picLocks noGrp="1" noRot="1" noChangeAspect="1" noMove="1" noResize="1" noEditPoints="1" noAdjustHandles="1" noChangeArrowheads="1" noChangeShapeType="1" noCrop="1"/>
          </p:cNvPicPr>
          <p:nvPr/>
        </p:nvPicPr>
        <p:blipFill rotWithShape="1">
          <a:blip r:embed="rId3"/>
          <a:srcRect l="8787" r="7319"/>
          <a:stretch/>
        </p:blipFill>
        <p:spPr>
          <a:xfrm>
            <a:off x="838198" y="1502485"/>
            <a:ext cx="5186061" cy="36781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56531-F172-74F9-B35F-1E706486B410}"/>
              </a:ext>
            </a:extLst>
          </p:cNvPr>
          <p:cNvSpPr txBox="1"/>
          <p:nvPr/>
        </p:nvSpPr>
        <p:spPr>
          <a:xfrm>
            <a:off x="2703871" y="2890685"/>
            <a:ext cx="6725265" cy="923330"/>
          </a:xfrm>
          <a:prstGeom prst="rect">
            <a:avLst/>
          </a:prstGeom>
          <a:noFill/>
        </p:spPr>
        <p:txBody>
          <a:bodyPr wrap="square" rtlCol="0">
            <a:spAutoFit/>
          </a:bodyPr>
          <a:lstStyle/>
          <a:p>
            <a:pPr algn="ctr"/>
            <a:r>
              <a:rPr lang="en-US" sz="5400" b="1">
                <a:solidFill>
                  <a:schemeClr val="accent5"/>
                </a:solidFill>
                <a:latin typeface="+mj-lt"/>
              </a:rPr>
              <a:t>Appendix</a:t>
            </a:r>
            <a:endParaRPr lang="en-US" sz="5400" b="1" dirty="0">
              <a:solidFill>
                <a:schemeClr val="accent5"/>
              </a:solidFill>
              <a:latin typeface="+mj-lt"/>
            </a:endParaRPr>
          </a:p>
        </p:txBody>
      </p:sp>
    </p:spTree>
    <p:extLst>
      <p:ext uri="{BB962C8B-B14F-4D97-AF65-F5344CB8AC3E}">
        <p14:creationId xmlns:p14="http://schemas.microsoft.com/office/powerpoint/2010/main" val="331241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6087DA-C63B-406B-6B98-548BCF9CF170}"/>
              </a:ext>
            </a:extLst>
          </p:cNvPr>
          <p:cNvSpPr txBox="1">
            <a:spLocks/>
          </p:cNvSpPr>
          <p:nvPr/>
        </p:nvSpPr>
        <p:spPr>
          <a:xfrm>
            <a:off x="0" y="0"/>
            <a:ext cx="12192000" cy="1200329"/>
          </a:xfrm>
          <a:prstGeom prst="rect">
            <a:avLst/>
          </a:prstGeom>
          <a:solidFill>
            <a:schemeClr val="accent5">
              <a:lumMod val="60000"/>
              <a:lumOff val="40000"/>
            </a:schemeClr>
          </a:solidFill>
        </p:spPr>
        <p:txBody>
          <a:bodyPr wrap="square" rtlCol="0">
            <a:spAutoFit/>
          </a:bodyPr>
          <a:lstStyle/>
          <a:p>
            <a:pPr algn="just"/>
            <a:r>
              <a:rPr lang="en-US" sz="3600" dirty="0">
                <a:solidFill>
                  <a:schemeClr val="bg1"/>
                </a:solidFill>
              </a:rPr>
              <a:t>Data</a:t>
            </a:r>
          </a:p>
          <a:p>
            <a:pPr algn="just"/>
            <a:endParaRPr lang="en-US" sz="3600" dirty="0">
              <a:solidFill>
                <a:schemeClr val="bg1"/>
              </a:solidFill>
            </a:endParaRPr>
          </a:p>
        </p:txBody>
      </p:sp>
      <p:sp>
        <p:nvSpPr>
          <p:cNvPr id="9" name="TextBox 8">
            <a:extLst>
              <a:ext uri="{FF2B5EF4-FFF2-40B4-BE49-F238E27FC236}">
                <a16:creationId xmlns:a16="http://schemas.microsoft.com/office/drawing/2014/main" id="{DADBF020-D0D3-007C-DFEE-5C79C55E6CF4}"/>
              </a:ext>
            </a:extLst>
          </p:cNvPr>
          <p:cNvSpPr txBox="1"/>
          <p:nvPr/>
        </p:nvSpPr>
        <p:spPr>
          <a:xfrm>
            <a:off x="0" y="1342691"/>
            <a:ext cx="12192000" cy="1200329"/>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Life Expectancy Dataset (WHO) :</a:t>
            </a:r>
            <a:endParaRPr lang="en-US" b="0" i="0" dirty="0">
              <a:solidFill>
                <a:srgbClr val="212121"/>
              </a:solidFill>
              <a:effectLst/>
              <a:latin typeface="Roboto" panose="02000000000000000000" pitchFamily="2" charset="0"/>
            </a:endParaRP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a:t>
            </a:r>
            <a:r>
              <a:rPr lang="en-US" b="0" i="0" dirty="0">
                <a:solidFill>
                  <a:srgbClr val="212121"/>
                </a:solidFill>
                <a:effectLst/>
                <a:latin typeface="Roboto" panose="02000000000000000000" pitchFamily="2" charset="0"/>
                <a:hlinkClick r:id="rId2"/>
              </a:rPr>
              <a:t>https://www.kaggle.com/datasets/kumarajarshi/life-expectancy-who/code?datasetId=12603&amp;sortBy=voteCount</a:t>
            </a:r>
            <a:endParaRPr lang="en-US" b="0" i="0" dirty="0">
              <a:solidFill>
                <a:srgbClr val="212121"/>
              </a:solidFill>
              <a:effectLst/>
              <a:latin typeface="Roboto" panose="02000000000000000000" pitchFamily="2" charset="0"/>
            </a:endParaRPr>
          </a:p>
          <a:p>
            <a:endParaRPr lang="en-US" dirty="0"/>
          </a:p>
        </p:txBody>
      </p:sp>
      <p:pic>
        <p:nvPicPr>
          <p:cNvPr id="10" name="Picture 9">
            <a:extLst>
              <a:ext uri="{FF2B5EF4-FFF2-40B4-BE49-F238E27FC236}">
                <a16:creationId xmlns:a16="http://schemas.microsoft.com/office/drawing/2014/main" id="{984BC9CF-E765-08CD-E912-FC1DE1947692}"/>
              </a:ext>
            </a:extLst>
          </p:cNvPr>
          <p:cNvPicPr>
            <a:picLocks noGrp="1" noRot="1" noChangeAspect="1" noMove="1" noResize="1" noEditPoints="1" noAdjustHandles="1" noChangeArrowheads="1" noChangeShapeType="1" noCrop="1"/>
          </p:cNvPicPr>
          <p:nvPr/>
        </p:nvPicPr>
        <p:blipFill rotWithShape="1">
          <a:blip r:embed="rId3"/>
          <a:srcRect l="8206" t="19226" r="8204" b="9613"/>
          <a:stretch/>
        </p:blipFill>
        <p:spPr>
          <a:xfrm>
            <a:off x="3490450" y="1373230"/>
            <a:ext cx="904569" cy="325378"/>
          </a:xfrm>
          <a:prstGeom prst="rect">
            <a:avLst/>
          </a:prstGeom>
        </p:spPr>
      </p:pic>
      <p:pic>
        <p:nvPicPr>
          <p:cNvPr id="12" name="Picture 11">
            <a:extLst>
              <a:ext uri="{FF2B5EF4-FFF2-40B4-BE49-F238E27FC236}">
                <a16:creationId xmlns:a16="http://schemas.microsoft.com/office/drawing/2014/main" id="{7F9AE494-8D69-312B-794B-DD2DE93C9F53}"/>
              </a:ext>
            </a:extLst>
          </p:cNvPr>
          <p:cNvPicPr>
            <a:picLocks noChangeAspect="1"/>
          </p:cNvPicPr>
          <p:nvPr/>
        </p:nvPicPr>
        <p:blipFill>
          <a:blip r:embed="rId4">
            <a:duotone>
              <a:prstClr val="black"/>
              <a:schemeClr val="accent3">
                <a:tint val="45000"/>
                <a:satMod val="400000"/>
              </a:schemeClr>
            </a:duotone>
          </a:blip>
          <a:stretch>
            <a:fillRect/>
          </a:stretch>
        </p:blipFill>
        <p:spPr>
          <a:xfrm>
            <a:off x="8522552" y="3132956"/>
            <a:ext cx="3305654" cy="1077930"/>
          </a:xfrm>
          <a:prstGeom prst="rect">
            <a:avLst/>
          </a:prstGeom>
        </p:spPr>
      </p:pic>
      <p:pic>
        <p:nvPicPr>
          <p:cNvPr id="3076" name="Picture 4">
            <a:extLst>
              <a:ext uri="{FF2B5EF4-FFF2-40B4-BE49-F238E27FC236}">
                <a16:creationId xmlns:a16="http://schemas.microsoft.com/office/drawing/2014/main" id="{EFC1E956-9912-319B-B3E7-66ECF8965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62421"/>
            <a:ext cx="8091948" cy="39406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2485EA-EF3D-FD61-BDD3-82694222FC10}"/>
              </a:ext>
            </a:extLst>
          </p:cNvPr>
          <p:cNvSpPr txBox="1"/>
          <p:nvPr/>
        </p:nvSpPr>
        <p:spPr>
          <a:xfrm>
            <a:off x="8532384" y="4647526"/>
            <a:ext cx="3305654"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600" b="1" dirty="0">
                <a:solidFill>
                  <a:schemeClr val="tx1"/>
                </a:solidFill>
              </a:rPr>
              <a:t>Null Value imputation strategy: </a:t>
            </a:r>
          </a:p>
          <a:p>
            <a:endParaRPr lang="en-US" sz="1600" b="1" dirty="0">
              <a:solidFill>
                <a:schemeClr val="tx1"/>
              </a:solidFill>
            </a:endParaRPr>
          </a:p>
          <a:p>
            <a:r>
              <a:rPr lang="en-US" sz="1600" b="1" dirty="0">
                <a:solidFill>
                  <a:schemeClr val="tx1"/>
                </a:solidFill>
              </a:rPr>
              <a:t>Median</a:t>
            </a:r>
          </a:p>
        </p:txBody>
      </p:sp>
    </p:spTree>
    <p:extLst>
      <p:ext uri="{BB962C8B-B14F-4D97-AF65-F5344CB8AC3E}">
        <p14:creationId xmlns:p14="http://schemas.microsoft.com/office/powerpoint/2010/main" val="4010965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B1D5FDDB-6188-E33D-67B7-345AEA4E2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18" y="668594"/>
            <a:ext cx="6098099" cy="590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00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0457-FF34-D1B1-7803-510226743EF4}"/>
              </a:ext>
            </a:extLst>
          </p:cNvPr>
          <p:cNvSpPr>
            <a:spLocks noGrp="1"/>
          </p:cNvSpPr>
          <p:nvPr>
            <p:ph type="ctrTitle"/>
          </p:nvPr>
        </p:nvSpPr>
        <p:spPr>
          <a:xfrm>
            <a:off x="442597" y="750471"/>
            <a:ext cx="5466589" cy="2249997"/>
          </a:xfrm>
        </p:spPr>
        <p:txBody>
          <a:bodyPr/>
          <a:lstStyle/>
          <a:p>
            <a:r>
              <a:rPr lang="en-US" b="1" dirty="0"/>
              <a:t>EDA</a:t>
            </a:r>
          </a:p>
        </p:txBody>
      </p:sp>
    </p:spTree>
    <p:extLst>
      <p:ext uri="{BB962C8B-B14F-4D97-AF65-F5344CB8AC3E}">
        <p14:creationId xmlns:p14="http://schemas.microsoft.com/office/powerpoint/2010/main" val="90608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23FE8F-F5A8-D8C5-B7AF-46F2A64D30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9AEADF-2E88-C16B-B9F3-D3CB6B90C6D8}"/>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nchor="t">
            <a:spAutoFit/>
          </a:bodyPr>
          <a:lstStyle/>
          <a:p>
            <a:pPr algn="just"/>
            <a:endParaRPr lang="en-US" sz="3200" dirty="0">
              <a:solidFill>
                <a:schemeClr val="bg1"/>
              </a:solidFill>
            </a:endParaRPr>
          </a:p>
          <a:p>
            <a:pPr algn="just"/>
            <a:r>
              <a:rPr lang="en-US" sz="3200" dirty="0">
                <a:solidFill>
                  <a:schemeClr val="bg1"/>
                </a:solidFill>
              </a:rPr>
              <a:t>Life Expectancy over the years 2000-2015</a:t>
            </a:r>
          </a:p>
        </p:txBody>
      </p:sp>
      <p:pic>
        <p:nvPicPr>
          <p:cNvPr id="5124" name="Picture 4">
            <a:extLst>
              <a:ext uri="{FF2B5EF4-FFF2-40B4-BE49-F238E27FC236}">
                <a16:creationId xmlns:a16="http://schemas.microsoft.com/office/drawing/2014/main" id="{05CC0B2F-9339-5F89-A270-AD366C867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1" y="2296361"/>
            <a:ext cx="4640568" cy="261579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71EFE613-29C4-35D9-561A-A78DB2F0F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461" y="2526602"/>
            <a:ext cx="2624434" cy="241863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BF2FB53-3CAF-94E7-E7F8-70252CB62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248" y="2357802"/>
            <a:ext cx="4677306" cy="259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68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559AE-182C-98C7-39C3-C25F28D4F0A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662BB69-8DE9-5CD1-98F9-C264606EE141}"/>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 Countries with the Lowest and Highest life expectancies</a:t>
            </a:r>
          </a:p>
        </p:txBody>
      </p:sp>
      <p:pic>
        <p:nvPicPr>
          <p:cNvPr id="10242" name="Picture 2">
            <a:extLst>
              <a:ext uri="{FF2B5EF4-FFF2-40B4-BE49-F238E27FC236}">
                <a16:creationId xmlns:a16="http://schemas.microsoft.com/office/drawing/2014/main" id="{CF377FFA-A9FA-E4C2-1C4B-C900FA560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559" y="2281485"/>
            <a:ext cx="5938442" cy="28344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BCCDD2D-63E9-858A-3EC0-DC45C49F8D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35"/>
          <a:stretch/>
        </p:blipFill>
        <p:spPr bwMode="auto">
          <a:xfrm>
            <a:off x="-1890" y="2281485"/>
            <a:ext cx="5940333" cy="2834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16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FAC8-74D0-AE0A-5140-71D470CA7EA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8CD217-337F-9CEC-4C24-E25E7575C6D6}"/>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Chloropleth Map Distributions</a:t>
            </a:r>
          </a:p>
        </p:txBody>
      </p:sp>
      <p:sp>
        <p:nvSpPr>
          <p:cNvPr id="2" name="TextBox 1">
            <a:extLst>
              <a:ext uri="{FF2B5EF4-FFF2-40B4-BE49-F238E27FC236}">
                <a16:creationId xmlns:a16="http://schemas.microsoft.com/office/drawing/2014/main" id="{AFC41A7E-523B-5C07-0ADB-93CE38DC54CD}"/>
              </a:ext>
            </a:extLst>
          </p:cNvPr>
          <p:cNvSpPr txBox="1"/>
          <p:nvPr/>
        </p:nvSpPr>
        <p:spPr>
          <a:xfrm>
            <a:off x="19663" y="1101211"/>
            <a:ext cx="3264311" cy="369332"/>
          </a:xfrm>
          <a:prstGeom prst="rect">
            <a:avLst/>
          </a:prstGeom>
          <a:noFill/>
        </p:spPr>
        <p:txBody>
          <a:bodyPr wrap="square" rtlCol="0">
            <a:spAutoFit/>
          </a:bodyPr>
          <a:lstStyle/>
          <a:p>
            <a:r>
              <a:rPr lang="en-US" dirty="0"/>
              <a:t>Life Expectancy</a:t>
            </a:r>
          </a:p>
        </p:txBody>
      </p:sp>
      <p:pic>
        <p:nvPicPr>
          <p:cNvPr id="10" name="Picture 9" descr="A map of the world&#10;&#10;Description automatically generated">
            <a:extLst>
              <a:ext uri="{FF2B5EF4-FFF2-40B4-BE49-F238E27FC236}">
                <a16:creationId xmlns:a16="http://schemas.microsoft.com/office/drawing/2014/main" id="{934392B1-620E-9D62-1F58-C2EFECE1262E}"/>
              </a:ext>
            </a:extLst>
          </p:cNvPr>
          <p:cNvPicPr>
            <a:picLocks noChangeAspect="1"/>
          </p:cNvPicPr>
          <p:nvPr/>
        </p:nvPicPr>
        <p:blipFill rotWithShape="1">
          <a:blip r:embed="rId2"/>
          <a:srcRect l="26388" b="677"/>
          <a:stretch/>
        </p:blipFill>
        <p:spPr>
          <a:xfrm>
            <a:off x="6223817" y="1673461"/>
            <a:ext cx="5709620" cy="2272648"/>
          </a:xfrm>
          <a:prstGeom prst="rect">
            <a:avLst/>
          </a:prstGeom>
        </p:spPr>
      </p:pic>
      <p:pic>
        <p:nvPicPr>
          <p:cNvPr id="11" name="Picture 10" descr="A map of the world">
            <a:extLst>
              <a:ext uri="{FF2B5EF4-FFF2-40B4-BE49-F238E27FC236}">
                <a16:creationId xmlns:a16="http://schemas.microsoft.com/office/drawing/2014/main" id="{62F7864D-6AE4-F8D2-96A0-AF250F57DC1B}"/>
              </a:ext>
            </a:extLst>
          </p:cNvPr>
          <p:cNvPicPr>
            <a:picLocks noChangeAspect="1"/>
          </p:cNvPicPr>
          <p:nvPr/>
        </p:nvPicPr>
        <p:blipFill rotWithShape="1">
          <a:blip r:embed="rId3"/>
          <a:srcRect l="26210" b="1235"/>
          <a:stretch/>
        </p:blipFill>
        <p:spPr>
          <a:xfrm>
            <a:off x="6292645" y="4509689"/>
            <a:ext cx="5879691" cy="2323730"/>
          </a:xfrm>
          <a:prstGeom prst="rect">
            <a:avLst/>
          </a:prstGeom>
        </p:spPr>
      </p:pic>
      <p:sp>
        <p:nvSpPr>
          <p:cNvPr id="12" name="TextBox 11">
            <a:extLst>
              <a:ext uri="{FF2B5EF4-FFF2-40B4-BE49-F238E27FC236}">
                <a16:creationId xmlns:a16="http://schemas.microsoft.com/office/drawing/2014/main" id="{A599C26D-8C26-480B-C02E-FEE27EDB633D}"/>
              </a:ext>
            </a:extLst>
          </p:cNvPr>
          <p:cNvSpPr txBox="1"/>
          <p:nvPr/>
        </p:nvSpPr>
        <p:spPr>
          <a:xfrm>
            <a:off x="24580" y="3937824"/>
            <a:ext cx="3264311" cy="369332"/>
          </a:xfrm>
          <a:prstGeom prst="rect">
            <a:avLst/>
          </a:prstGeom>
          <a:noFill/>
        </p:spPr>
        <p:txBody>
          <a:bodyPr wrap="square" rtlCol="0">
            <a:spAutoFit/>
          </a:bodyPr>
          <a:lstStyle/>
          <a:p>
            <a:r>
              <a:rPr lang="en-US" dirty="0"/>
              <a:t>Adult Mortality</a:t>
            </a:r>
          </a:p>
        </p:txBody>
      </p:sp>
      <p:pic>
        <p:nvPicPr>
          <p:cNvPr id="5" name="Picture 4" descr="A map of the world">
            <a:extLst>
              <a:ext uri="{FF2B5EF4-FFF2-40B4-BE49-F238E27FC236}">
                <a16:creationId xmlns:a16="http://schemas.microsoft.com/office/drawing/2014/main" id="{2C951ADB-6F16-66B9-1BE7-A5196BBC012A}"/>
              </a:ext>
            </a:extLst>
          </p:cNvPr>
          <p:cNvPicPr>
            <a:picLocks noChangeAspect="1"/>
          </p:cNvPicPr>
          <p:nvPr/>
        </p:nvPicPr>
        <p:blipFill rotWithShape="1">
          <a:blip r:embed="rId4"/>
          <a:srcRect l="23856" t="1" r="415" b="991"/>
          <a:stretch/>
        </p:blipFill>
        <p:spPr>
          <a:xfrm>
            <a:off x="19663" y="1657358"/>
            <a:ext cx="5343396" cy="2062797"/>
          </a:xfrm>
          <a:prstGeom prst="rect">
            <a:avLst/>
          </a:prstGeom>
        </p:spPr>
      </p:pic>
      <p:sp>
        <p:nvSpPr>
          <p:cNvPr id="4" name="TextBox 3">
            <a:extLst>
              <a:ext uri="{FF2B5EF4-FFF2-40B4-BE49-F238E27FC236}">
                <a16:creationId xmlns:a16="http://schemas.microsoft.com/office/drawing/2014/main" id="{3EFB830E-BBA5-51B5-D901-B7158B28918C}"/>
              </a:ext>
            </a:extLst>
          </p:cNvPr>
          <p:cNvSpPr txBox="1"/>
          <p:nvPr/>
        </p:nvSpPr>
        <p:spPr>
          <a:xfrm>
            <a:off x="6410632" y="1288026"/>
            <a:ext cx="1582994" cy="369332"/>
          </a:xfrm>
          <a:prstGeom prst="rect">
            <a:avLst/>
          </a:prstGeom>
          <a:noFill/>
        </p:spPr>
        <p:txBody>
          <a:bodyPr wrap="square" rtlCol="0">
            <a:spAutoFit/>
          </a:bodyPr>
          <a:lstStyle/>
          <a:p>
            <a:r>
              <a:rPr lang="en-US" dirty="0"/>
              <a:t>HIV AIDS</a:t>
            </a:r>
          </a:p>
        </p:txBody>
      </p:sp>
      <p:sp>
        <p:nvSpPr>
          <p:cNvPr id="8" name="TextBox 7">
            <a:extLst>
              <a:ext uri="{FF2B5EF4-FFF2-40B4-BE49-F238E27FC236}">
                <a16:creationId xmlns:a16="http://schemas.microsoft.com/office/drawing/2014/main" id="{78B09515-BC0E-B198-08B6-0AE864BB71AF}"/>
              </a:ext>
            </a:extLst>
          </p:cNvPr>
          <p:cNvSpPr txBox="1"/>
          <p:nvPr/>
        </p:nvSpPr>
        <p:spPr>
          <a:xfrm>
            <a:off x="6223817" y="4065644"/>
            <a:ext cx="1769809" cy="369332"/>
          </a:xfrm>
          <a:prstGeom prst="rect">
            <a:avLst/>
          </a:prstGeom>
          <a:noFill/>
        </p:spPr>
        <p:txBody>
          <a:bodyPr wrap="square" rtlCol="0">
            <a:spAutoFit/>
          </a:bodyPr>
          <a:lstStyle/>
          <a:p>
            <a:r>
              <a:rPr lang="en-US" dirty="0"/>
              <a:t>Hepatitis B</a:t>
            </a:r>
          </a:p>
        </p:txBody>
      </p:sp>
      <p:pic>
        <p:nvPicPr>
          <p:cNvPr id="9" name="Picture 8" descr="A map of the world&#10;&#10;Description automatically generated">
            <a:extLst>
              <a:ext uri="{FF2B5EF4-FFF2-40B4-BE49-F238E27FC236}">
                <a16:creationId xmlns:a16="http://schemas.microsoft.com/office/drawing/2014/main" id="{49F18248-E78E-EEB9-360B-B12D6E1C34C3}"/>
              </a:ext>
            </a:extLst>
          </p:cNvPr>
          <p:cNvPicPr>
            <a:picLocks noChangeAspect="1"/>
          </p:cNvPicPr>
          <p:nvPr/>
        </p:nvPicPr>
        <p:blipFill rotWithShape="1">
          <a:blip r:embed="rId5"/>
          <a:srcRect l="25403" b="770"/>
          <a:stretch/>
        </p:blipFill>
        <p:spPr>
          <a:xfrm>
            <a:off x="19663" y="4434976"/>
            <a:ext cx="5543980" cy="2177561"/>
          </a:xfrm>
          <a:prstGeom prst="rect">
            <a:avLst/>
          </a:prstGeom>
        </p:spPr>
      </p:pic>
    </p:spTree>
    <p:extLst>
      <p:ext uri="{BB962C8B-B14F-4D97-AF65-F5344CB8AC3E}">
        <p14:creationId xmlns:p14="http://schemas.microsoft.com/office/powerpoint/2010/main" val="247041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6D694-1DD6-9790-8E50-BCFF83391DC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5C5C58B-23D9-6ECF-D971-2BDFFBBCDB13}"/>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Chloropleth Map Distributions</a:t>
            </a:r>
          </a:p>
        </p:txBody>
      </p:sp>
      <p:sp>
        <p:nvSpPr>
          <p:cNvPr id="2" name="TextBox 1">
            <a:extLst>
              <a:ext uri="{FF2B5EF4-FFF2-40B4-BE49-F238E27FC236}">
                <a16:creationId xmlns:a16="http://schemas.microsoft.com/office/drawing/2014/main" id="{3F3E4349-ADA7-0D6F-903B-10FC36E3D95D}"/>
              </a:ext>
            </a:extLst>
          </p:cNvPr>
          <p:cNvSpPr txBox="1"/>
          <p:nvPr/>
        </p:nvSpPr>
        <p:spPr>
          <a:xfrm>
            <a:off x="19663" y="1101211"/>
            <a:ext cx="3264311" cy="369332"/>
          </a:xfrm>
          <a:prstGeom prst="rect">
            <a:avLst/>
          </a:prstGeom>
          <a:noFill/>
        </p:spPr>
        <p:txBody>
          <a:bodyPr wrap="square" rtlCol="0">
            <a:spAutoFit/>
          </a:bodyPr>
          <a:lstStyle/>
          <a:p>
            <a:r>
              <a:rPr lang="en-US" dirty="0"/>
              <a:t>Infant Deaths</a:t>
            </a:r>
          </a:p>
        </p:txBody>
      </p:sp>
      <p:pic>
        <p:nvPicPr>
          <p:cNvPr id="3" name="Picture 2" descr="A map of the world&#10;&#10;Description automatically generated">
            <a:extLst>
              <a:ext uri="{FF2B5EF4-FFF2-40B4-BE49-F238E27FC236}">
                <a16:creationId xmlns:a16="http://schemas.microsoft.com/office/drawing/2014/main" id="{66942CB4-5096-1C3F-DCA5-D82F44C3B6D5}"/>
              </a:ext>
            </a:extLst>
          </p:cNvPr>
          <p:cNvPicPr>
            <a:picLocks noChangeAspect="1"/>
          </p:cNvPicPr>
          <p:nvPr/>
        </p:nvPicPr>
        <p:blipFill rotWithShape="1">
          <a:blip r:embed="rId2"/>
          <a:srcRect l="24516" b="224"/>
          <a:stretch/>
        </p:blipFill>
        <p:spPr>
          <a:xfrm>
            <a:off x="19663" y="1673461"/>
            <a:ext cx="5491813" cy="2141455"/>
          </a:xfrm>
          <a:prstGeom prst="rect">
            <a:avLst/>
          </a:prstGeom>
        </p:spPr>
      </p:pic>
      <p:pic>
        <p:nvPicPr>
          <p:cNvPr id="7" name="Picture 6" descr="A map of the world&#10;&#10;Description automatically generated">
            <a:extLst>
              <a:ext uri="{FF2B5EF4-FFF2-40B4-BE49-F238E27FC236}">
                <a16:creationId xmlns:a16="http://schemas.microsoft.com/office/drawing/2014/main" id="{87C36D0B-FD44-F52C-90BB-7D05B1C2B2D7}"/>
              </a:ext>
            </a:extLst>
          </p:cNvPr>
          <p:cNvPicPr>
            <a:picLocks noChangeAspect="1"/>
          </p:cNvPicPr>
          <p:nvPr/>
        </p:nvPicPr>
        <p:blipFill rotWithShape="1">
          <a:blip r:embed="rId3"/>
          <a:srcRect l="26049" b="1235"/>
          <a:stretch/>
        </p:blipFill>
        <p:spPr>
          <a:xfrm>
            <a:off x="19663" y="4686061"/>
            <a:ext cx="5430329" cy="2141455"/>
          </a:xfrm>
          <a:prstGeom prst="rect">
            <a:avLst/>
          </a:prstGeom>
        </p:spPr>
      </p:pic>
      <p:sp>
        <p:nvSpPr>
          <p:cNvPr id="12" name="TextBox 11">
            <a:extLst>
              <a:ext uri="{FF2B5EF4-FFF2-40B4-BE49-F238E27FC236}">
                <a16:creationId xmlns:a16="http://schemas.microsoft.com/office/drawing/2014/main" id="{24DB0447-C851-7C91-7539-134CFAAA1E78}"/>
              </a:ext>
            </a:extLst>
          </p:cNvPr>
          <p:cNvSpPr txBox="1"/>
          <p:nvPr/>
        </p:nvSpPr>
        <p:spPr>
          <a:xfrm>
            <a:off x="24580" y="4065644"/>
            <a:ext cx="3264311" cy="369332"/>
          </a:xfrm>
          <a:prstGeom prst="rect">
            <a:avLst/>
          </a:prstGeom>
          <a:noFill/>
        </p:spPr>
        <p:txBody>
          <a:bodyPr wrap="square" rtlCol="0">
            <a:spAutoFit/>
          </a:bodyPr>
          <a:lstStyle/>
          <a:p>
            <a:r>
              <a:rPr lang="en-US" dirty="0"/>
              <a:t>Schooling</a:t>
            </a:r>
          </a:p>
        </p:txBody>
      </p:sp>
      <p:pic>
        <p:nvPicPr>
          <p:cNvPr id="14" name="Picture 13" descr="A map of the world&#10;&#10;Description automatically generated">
            <a:extLst>
              <a:ext uri="{FF2B5EF4-FFF2-40B4-BE49-F238E27FC236}">
                <a16:creationId xmlns:a16="http://schemas.microsoft.com/office/drawing/2014/main" id="{C49C6248-CDA7-E523-F2E1-9263E66E0DBE}"/>
              </a:ext>
            </a:extLst>
          </p:cNvPr>
          <p:cNvPicPr>
            <a:picLocks noChangeAspect="1"/>
          </p:cNvPicPr>
          <p:nvPr/>
        </p:nvPicPr>
        <p:blipFill rotWithShape="1">
          <a:blip r:embed="rId4"/>
          <a:srcRect l="24677" b="1235"/>
          <a:stretch/>
        </p:blipFill>
        <p:spPr>
          <a:xfrm>
            <a:off x="6332592" y="1756009"/>
            <a:ext cx="5840360" cy="2261231"/>
          </a:xfrm>
          <a:prstGeom prst="rect">
            <a:avLst/>
          </a:prstGeom>
        </p:spPr>
      </p:pic>
      <p:sp>
        <p:nvSpPr>
          <p:cNvPr id="15" name="TextBox 14">
            <a:extLst>
              <a:ext uri="{FF2B5EF4-FFF2-40B4-BE49-F238E27FC236}">
                <a16:creationId xmlns:a16="http://schemas.microsoft.com/office/drawing/2014/main" id="{E18320BB-33FE-A36A-BAA8-DCFFACCD976D}"/>
              </a:ext>
            </a:extLst>
          </p:cNvPr>
          <p:cNvSpPr txBox="1"/>
          <p:nvPr/>
        </p:nvSpPr>
        <p:spPr>
          <a:xfrm>
            <a:off x="6263148" y="1391887"/>
            <a:ext cx="2281084" cy="369332"/>
          </a:xfrm>
          <a:prstGeom prst="rect">
            <a:avLst/>
          </a:prstGeom>
          <a:noFill/>
        </p:spPr>
        <p:txBody>
          <a:bodyPr wrap="square" rtlCol="0">
            <a:spAutoFit/>
          </a:bodyPr>
          <a:lstStyle/>
          <a:p>
            <a:r>
              <a:rPr lang="en-US" dirty="0"/>
              <a:t>Thinness 5-9 years</a:t>
            </a:r>
          </a:p>
        </p:txBody>
      </p:sp>
      <p:pic>
        <p:nvPicPr>
          <p:cNvPr id="17" name="Picture 16" descr="A map of the world&#10;&#10;Description automatically generated">
            <a:extLst>
              <a:ext uri="{FF2B5EF4-FFF2-40B4-BE49-F238E27FC236}">
                <a16:creationId xmlns:a16="http://schemas.microsoft.com/office/drawing/2014/main" id="{02E14339-092D-555F-487C-5636243AE112}"/>
              </a:ext>
            </a:extLst>
          </p:cNvPr>
          <p:cNvPicPr>
            <a:picLocks noChangeAspect="1"/>
          </p:cNvPicPr>
          <p:nvPr/>
        </p:nvPicPr>
        <p:blipFill rotWithShape="1">
          <a:blip r:embed="rId5"/>
          <a:srcRect l="14758" b="1235"/>
          <a:stretch/>
        </p:blipFill>
        <p:spPr>
          <a:xfrm>
            <a:off x="6147527" y="4790071"/>
            <a:ext cx="6044473" cy="2067929"/>
          </a:xfrm>
          <a:prstGeom prst="rect">
            <a:avLst/>
          </a:prstGeom>
        </p:spPr>
      </p:pic>
      <p:sp>
        <p:nvSpPr>
          <p:cNvPr id="18" name="TextBox 17">
            <a:extLst>
              <a:ext uri="{FF2B5EF4-FFF2-40B4-BE49-F238E27FC236}">
                <a16:creationId xmlns:a16="http://schemas.microsoft.com/office/drawing/2014/main" id="{12B71FEB-24D5-A6C3-18C9-976FFF4A7B62}"/>
              </a:ext>
            </a:extLst>
          </p:cNvPr>
          <p:cNvSpPr txBox="1"/>
          <p:nvPr/>
        </p:nvSpPr>
        <p:spPr>
          <a:xfrm>
            <a:off x="6538452" y="4250310"/>
            <a:ext cx="2364659" cy="369332"/>
          </a:xfrm>
          <a:prstGeom prst="rect">
            <a:avLst/>
          </a:prstGeom>
          <a:noFill/>
        </p:spPr>
        <p:txBody>
          <a:bodyPr wrap="square" rtlCol="0">
            <a:spAutoFit/>
          </a:bodyPr>
          <a:lstStyle/>
          <a:p>
            <a:r>
              <a:rPr lang="en-US" dirty="0"/>
              <a:t>Income Composition</a:t>
            </a:r>
          </a:p>
        </p:txBody>
      </p:sp>
    </p:spTree>
    <p:extLst>
      <p:ext uri="{BB962C8B-B14F-4D97-AF65-F5344CB8AC3E}">
        <p14:creationId xmlns:p14="http://schemas.microsoft.com/office/powerpoint/2010/main" val="150637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A8C62-BC21-2E7B-7A71-78B0255B08E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2C96DEA-AB2D-3C5F-747D-2BB3817922DF}"/>
              </a:ext>
            </a:extLst>
          </p:cNvPr>
          <p:cNvSpPr txBox="1">
            <a:spLocks noGrp="1" noRot="1" noMove="1" noResize="1" noEditPoints="1" noAdjustHandles="1" noChangeArrowheads="1" noChangeShapeType="1"/>
          </p:cNvSpPr>
          <p:nvPr/>
        </p:nvSpPr>
        <p:spPr>
          <a:xfrm>
            <a:off x="0" y="0"/>
            <a:ext cx="12192000" cy="1077218"/>
          </a:xfrm>
          <a:prstGeom prst="rect">
            <a:avLst/>
          </a:prstGeom>
          <a:solidFill>
            <a:schemeClr val="accent5">
              <a:lumMod val="60000"/>
              <a:lumOff val="40000"/>
            </a:schemeClr>
          </a:solidFill>
        </p:spPr>
        <p:txBody>
          <a:bodyPr wrap="square" rtlCol="0">
            <a:spAutoFit/>
          </a:bodyPr>
          <a:lstStyle/>
          <a:p>
            <a:pPr algn="just"/>
            <a:endParaRPr lang="en-US" sz="3200" dirty="0">
              <a:solidFill>
                <a:schemeClr val="bg1"/>
              </a:solidFill>
            </a:endParaRPr>
          </a:p>
          <a:p>
            <a:pPr algn="just"/>
            <a:r>
              <a:rPr lang="en-US" sz="3200" dirty="0">
                <a:solidFill>
                  <a:schemeClr val="bg1"/>
                </a:solidFill>
              </a:rPr>
              <a:t>Scatter Plots of variables wrt development status</a:t>
            </a:r>
          </a:p>
        </p:txBody>
      </p:sp>
      <p:pic>
        <p:nvPicPr>
          <p:cNvPr id="11266" name="Picture 2">
            <a:extLst>
              <a:ext uri="{FF2B5EF4-FFF2-40B4-BE49-F238E27FC236}">
                <a16:creationId xmlns:a16="http://schemas.microsoft.com/office/drawing/2014/main" id="{5BA77299-484F-A224-46C4-3DD65BFA5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83" y="1191560"/>
            <a:ext cx="6610188" cy="54042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D206068-FF8F-E5BA-1C54-F74A1FF4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040" y="3893681"/>
            <a:ext cx="3527455" cy="243659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B4152BE-DCA7-3ACB-D253-C6C48D1CC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854" y="1077218"/>
            <a:ext cx="3330849" cy="26311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D57C98-184D-448C-A4B4-5A45A15C9331}"/>
              </a:ext>
            </a:extLst>
          </p:cNvPr>
          <p:cNvSpPr txBox="1"/>
          <p:nvPr/>
        </p:nvSpPr>
        <p:spPr>
          <a:xfrm>
            <a:off x="7005112" y="2883174"/>
            <a:ext cx="1667305"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rtlCol="0" anchor="t">
            <a:spAutoFit/>
          </a:bodyPr>
          <a:lstStyle/>
          <a:p>
            <a:r>
              <a:rPr lang="en-US" sz="1600" dirty="0"/>
              <a:t>Developed countries display a  higher life expectancy for all the features.</a:t>
            </a:r>
            <a:endParaRPr lang="en-US" sz="1600" dirty="0">
              <a:ea typeface="Calibri"/>
              <a:cs typeface="Calibri"/>
            </a:endParaRPr>
          </a:p>
        </p:txBody>
      </p:sp>
    </p:spTree>
    <p:extLst>
      <p:ext uri="{BB962C8B-B14F-4D97-AF65-F5344CB8AC3E}">
        <p14:creationId xmlns:p14="http://schemas.microsoft.com/office/powerpoint/2010/main" val="8185892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EE9B675-1F0F-48BC-916E-36CA1E2FB44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6A1FD81FCF4E40928B07650F38D101" ma:contentTypeVersion="4" ma:contentTypeDescription="Create a new document." ma:contentTypeScope="" ma:versionID="45ea4a1808764cf9dcb866dfad35d4a4">
  <xsd:schema xmlns:xsd="http://www.w3.org/2001/XMLSchema" xmlns:xs="http://www.w3.org/2001/XMLSchema" xmlns:p="http://schemas.microsoft.com/office/2006/metadata/properties" xmlns:ns2="2044f419-9b04-436b-a395-84516717f4c9" targetNamespace="http://schemas.microsoft.com/office/2006/metadata/properties" ma:root="true" ma:fieldsID="125fe85eed0e2528df3b09d4939df6a1" ns2:_="">
    <xsd:import namespace="2044f419-9b04-436b-a395-84516717f4c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4f419-9b04-436b-a395-84516717f4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06841B-BA71-480D-8742-25670A756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4f419-9b04-436b-a395-84516717f4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5A0872-94E6-43A8-8584-74BE58D331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3878</TotalTime>
  <Words>483</Words>
  <Application>Microsoft Office PowerPoint</Application>
  <PresentationFormat>Widescreen</PresentationFormat>
  <Paragraphs>107</Paragraphs>
  <Slides>30</Slides>
  <Notes>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Advanced Regression Techniques for allocation of UN Financial Aid based on WHO Life Expectancy Data </vt:lpstr>
      <vt:lpstr>PowerPoint Presentation</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IFI 8420 Business Machine Learning   Regression Project</dc:title>
  <dc:creator>Shreyashi Mukhopadhyay</dc:creator>
  <cp:lastModifiedBy>Shreyashi Mukhopadhyay</cp:lastModifiedBy>
  <cp:revision>71</cp:revision>
  <dcterms:created xsi:type="dcterms:W3CDTF">2024-02-14T05:44:11Z</dcterms:created>
  <dcterms:modified xsi:type="dcterms:W3CDTF">2024-10-21T16:31:52Z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0x010100E06A1FD81FCF4E40928B07650F38D101</vt:lpwstr>
  </property>
</Properties>
</file>